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doc" ContentType="application/msword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  <p:sldMasterId id="2147483768" r:id="rId12"/>
  </p:sldMasterIdLst>
  <p:notesMasterIdLst>
    <p:notesMasterId r:id="rId31"/>
  </p:notesMasterIdLst>
  <p:handoutMasterIdLst>
    <p:handoutMasterId r:id="rId32"/>
  </p:handoutMasterIdLst>
  <p:sldIdLst>
    <p:sldId id="362" r:id="rId13"/>
    <p:sldId id="309" r:id="rId14"/>
    <p:sldId id="294" r:id="rId15"/>
    <p:sldId id="297" r:id="rId16"/>
    <p:sldId id="295" r:id="rId17"/>
    <p:sldId id="354" r:id="rId18"/>
    <p:sldId id="301" r:id="rId19"/>
    <p:sldId id="303" r:id="rId20"/>
    <p:sldId id="355" r:id="rId21"/>
    <p:sldId id="261" r:id="rId22"/>
    <p:sldId id="290" r:id="rId23"/>
    <p:sldId id="356" r:id="rId24"/>
    <p:sldId id="338" r:id="rId25"/>
    <p:sldId id="357" r:id="rId26"/>
    <p:sldId id="336" r:id="rId27"/>
    <p:sldId id="340" r:id="rId28"/>
    <p:sldId id="335" r:id="rId29"/>
    <p:sldId id="359" r:id="rId30"/>
  </p:sldIdLst>
  <p:sldSz cx="12192000" cy="6858000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u="none" kern="1200" baseline="0">
        <a:solidFill>
          <a:schemeClr val="tx1"/>
        </a:solidFill>
        <a:latin typeface="Calibri" panose="020F0502020204030204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D9C39"/>
    <a:srgbClr val="BED636"/>
    <a:srgbClr val="066E86"/>
    <a:srgbClr val="83CDD7"/>
    <a:srgbClr val="D9EAEF"/>
    <a:srgbClr val="002D86"/>
    <a:srgbClr val="052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-138" y="-102"/>
      </p:cViewPr>
      <p:guideLst>
        <p:guide pos="3840"/>
        <p:guide orient="horz" pos="374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notesMaster" Target="notesMasters/notesMaster1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3" Type="http://schemas.openxmlformats.org/officeDocument/2006/relationships/slide" Target="slides/slide1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2" charset="0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2" charset="0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2" charset="0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331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1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2" charset="0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transition spd="med"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1.xml"/><Relationship Id="rId12" Type="http://schemas.openxmlformats.org/officeDocument/2006/relationships/theme" Target="../theme/theme10.xml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2.xml"/><Relationship Id="rId12" Type="http://schemas.openxmlformats.org/officeDocument/2006/relationships/theme" Target="../theme/theme11.xml"/><Relationship Id="rId11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3" Type="http://schemas.openxmlformats.org/officeDocument/2006/relationships/theme" Target="../theme/theme3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2" Type="http://schemas.openxmlformats.org/officeDocument/2006/relationships/theme" Target="../theme/theme6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2" Type="http://schemas.openxmlformats.org/officeDocument/2006/relationships/theme" Target="../theme/theme7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2" Type="http://schemas.openxmlformats.org/officeDocument/2006/relationships/theme" Target="../theme/theme8.xml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2" Type="http://schemas.openxmlformats.org/officeDocument/2006/relationships/theme" Target="../theme/theme9.xml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ct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10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4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43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126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126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350" y="3175"/>
            <a:ext cx="12179300" cy="6851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2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BB962C8B-B14F-4D97-AF65-F5344CB8AC3E}" type="datetime1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  <p:sp>
        <p:nvSpPr>
          <p:cNvPr id="205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ct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205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074" name="图片 6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350" y="3175"/>
            <a:ext cx="12179300" cy="6851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圆角矩形 7"/>
          <p:cNvSpPr/>
          <p:nvPr userDrawn="1"/>
        </p:nvSpPr>
        <p:spPr>
          <a:xfrm>
            <a:off x="176213" y="584200"/>
            <a:ext cx="11839575" cy="6100763"/>
          </a:xfrm>
          <a:prstGeom prst="roundRect">
            <a:avLst>
              <a:gd name="adj" fmla="val 3255"/>
            </a:avLst>
          </a:prstGeom>
          <a:solidFill>
            <a:schemeClr val="bg1">
              <a:alpha val="87000"/>
            </a:schemeClr>
          </a:solidFill>
          <a:ln w="9525">
            <a:noFill/>
          </a:ln>
        </p:spPr>
        <p:txBody>
          <a:bodyPr anchor="ctr"/>
          <a:p>
            <a:pPr lvl="0"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sp>
        <p:nvSpPr>
          <p:cNvPr id="30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099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矩形 6"/>
          <p:cNvSpPr/>
          <p:nvPr userDrawn="1"/>
        </p:nvSpPr>
        <p:spPr>
          <a:xfrm>
            <a:off x="3932238" y="131763"/>
            <a:ext cx="8153400" cy="6594475"/>
          </a:xfrm>
          <a:prstGeom prst="rect">
            <a:avLst/>
          </a:prstGeom>
          <a:solidFill>
            <a:schemeClr val="bg1">
              <a:alpha val="89999"/>
            </a:schemeClr>
          </a:solidFill>
          <a:ln w="9525">
            <a:noFill/>
          </a:ln>
        </p:spPr>
        <p:txBody>
          <a:bodyPr anchor="ctr"/>
          <a:p>
            <a:pPr lvl="0"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sp>
        <p:nvSpPr>
          <p:cNvPr id="5123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124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146" name="矩形 6"/>
          <p:cNvSpPr/>
          <p:nvPr userDrawn="1"/>
        </p:nvSpPr>
        <p:spPr>
          <a:xfrm>
            <a:off x="4529138" y="131763"/>
            <a:ext cx="7556500" cy="6594475"/>
          </a:xfrm>
          <a:prstGeom prst="rect">
            <a:avLst/>
          </a:prstGeom>
          <a:solidFill>
            <a:schemeClr val="bg1">
              <a:alpha val="89999"/>
            </a:schemeClr>
          </a:solidFill>
          <a:ln w="9525">
            <a:noFill/>
          </a:ln>
        </p:spPr>
        <p:txBody>
          <a:bodyPr anchor="ctr"/>
          <a:p>
            <a:pPr lvl="0"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sp>
        <p:nvSpPr>
          <p:cNvPr id="6147" name="矩形 7"/>
          <p:cNvSpPr/>
          <p:nvPr userDrawn="1"/>
        </p:nvSpPr>
        <p:spPr>
          <a:xfrm>
            <a:off x="128588" y="131763"/>
            <a:ext cx="1384300" cy="6594475"/>
          </a:xfrm>
          <a:prstGeom prst="rect">
            <a:avLst/>
          </a:prstGeom>
          <a:solidFill>
            <a:schemeClr val="bg1">
              <a:alpha val="89999"/>
            </a:schemeClr>
          </a:solidFill>
          <a:ln w="9525">
            <a:noFill/>
          </a:ln>
        </p:spPr>
        <p:txBody>
          <a:bodyPr anchor="ctr"/>
          <a:p>
            <a:pPr lvl="0"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sp>
        <p:nvSpPr>
          <p:cNvPr id="614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149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150" name="Date Placeholder 1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BB962C8B-B14F-4D97-AF65-F5344CB8AC3E}" type="datetimeFigureOut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15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ct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endParaRPr lang="en-US" altLang="x-none" strike="noStrike" noProof="1" dirty="0">
              <a:latin typeface="Calibri" panose="020F0502020204030204" pitchFamily="2" charset="0"/>
            </a:endParaRPr>
          </a:p>
        </p:txBody>
      </p:sp>
      <p:sp>
        <p:nvSpPr>
          <p:cNvPr id="615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r">
              <a:defRPr sz="1200">
                <a:solidFill>
                  <a:srgbClr val="898989"/>
                </a:solidFill>
                <a:ea typeface="SimSun" panose="02010600030101010101" pitchFamily="2" charset="-122"/>
              </a:defRPr>
            </a:lvl1pPr>
          </a:lstStyle>
          <a:p>
            <a:pPr lvl="0" fontAlgn="base"/>
            <a:fld id="{9A0DB2DC-4C9A-4742-B13C-FB6460FD3503}" type="slidenum">
              <a:rPr lang="en-US" altLang="zh-CN" strike="noStrike" noProof="1" dirty="0">
                <a:latin typeface="Calibri" panose="020F0502020204030204" pitchFamily="2" charset="0"/>
                <a:ea typeface="SimSun" panose="02010600030101010101" pitchFamily="2" charset="-122"/>
                <a:cs typeface="+mn-cs"/>
              </a:rPr>
            </a:fld>
            <a:endParaRPr lang="en-US" altLang="zh-CN" strike="noStrike" noProof="1" dirty="0">
              <a:latin typeface="Calibri" panose="020F0502020204030204" pitchFamily="2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170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171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194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195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921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219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 spd="med">
    <p:fade/>
  </p:transition>
  <p:hf sldNum="0" hdr="0" ftr="0" dt="0"/>
  <p:txStyles>
    <p:titleStyle>
      <a:lvl1pPr marL="0" lvl="0" indent="0" algn="l" defTabSz="914400" eaLnBrk="0" fontAlgn="base" latinLnBrk="0" hangingPunct="0">
        <a:lnSpc>
          <a:spcPct val="90000"/>
        </a:lnSpc>
        <a:spcBef>
          <a:spcPct val="0"/>
        </a:spcBef>
        <a:spcAft>
          <a:spcPct val="0"/>
        </a:spcAft>
        <a:buNone/>
        <a:defRPr sz="4400" b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0" fontAlgn="base" latinLnBrk="0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2pPr>
      <a:lvl3pPr marL="914400" lvl="2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3pPr>
      <a:lvl4pPr marL="1371600" lvl="3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4pPr>
      <a:lvl5pPr marL="1828800" lvl="4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5pPr>
      <a:lvl6pPr marL="2286000" lvl="5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6pPr>
      <a:lvl7pPr marL="2743200" lvl="6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7pPr>
      <a:lvl8pPr marL="3200400" lvl="7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8pPr>
      <a:lvl9pPr marL="3657600" lvl="8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u="none" kern="1200" baseline="0">
          <a:solidFill>
            <a:schemeClr val="tx1"/>
          </a:solidFill>
          <a:latin typeface="Calibri" panose="020F0502020204030204" pitchFamily="2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29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oleObject" Target="../embeddings/Document1.doc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.png"/><Relationship Id="rId1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29.xml"/><Relationship Id="rId4" Type="http://schemas.openxmlformats.org/officeDocument/2006/relationships/image" Target="../media/image25.emf"/><Relationship Id="rId3" Type="http://schemas.openxmlformats.org/officeDocument/2006/relationships/oleObject" Target="../embeddings/Document3.doc"/><Relationship Id="rId2" Type="http://schemas.openxmlformats.org/officeDocument/2006/relationships/image" Target="../media/image24.emf"/><Relationship Id="rId1" Type="http://schemas.openxmlformats.org/officeDocument/2006/relationships/oleObject" Target="../embeddings/Document2.doc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.png"/><Relationship Id="rId1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0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.png"/><Relationship Id="rId1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3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366510">
            <a:off x="6419850" y="873125"/>
            <a:ext cx="5722938" cy="55578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2" name="矩形 2"/>
          <p:cNvSpPr/>
          <p:nvPr/>
        </p:nvSpPr>
        <p:spPr>
          <a:xfrm>
            <a:off x="0" y="4470400"/>
            <a:ext cx="12192000" cy="23876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sp>
        <p:nvSpPr>
          <p:cNvPr id="15363" name="平行四边形 9"/>
          <p:cNvSpPr/>
          <p:nvPr/>
        </p:nvSpPr>
        <p:spPr>
          <a:xfrm>
            <a:off x="10983913" y="180975"/>
            <a:ext cx="1035050" cy="369888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r>
              <a:rPr lang="en-US" altLang="zh-CN" dirty="0">
                <a:solidFill>
                  <a:srgbClr val="066E86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LOGO</a:t>
            </a:r>
            <a:endParaRPr lang="zh-CN" altLang="en-US" dirty="0">
              <a:solidFill>
                <a:srgbClr val="066E86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15364" name="矩形 8"/>
          <p:cNvSpPr/>
          <p:nvPr/>
        </p:nvSpPr>
        <p:spPr>
          <a:xfrm>
            <a:off x="546100" y="5053330"/>
            <a:ext cx="10124440" cy="74739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eaLnBrk="0" hangingPunct="0"/>
            <a:r>
              <a:rPr sz="32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W</a:t>
            </a:r>
            <a:r>
              <a:rPr lang="en-US" sz="32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hat is the effect of crowd support on team performance?</a:t>
            </a:r>
            <a:endParaRPr lang="en-US" sz="3200" b="1" dirty="0">
              <a:solidFill>
                <a:srgbClr val="2D9C39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15365" name="矩形 10"/>
          <p:cNvSpPr/>
          <p:nvPr/>
        </p:nvSpPr>
        <p:spPr>
          <a:xfrm>
            <a:off x="546100" y="4544695"/>
            <a:ext cx="494982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en-US" altLang="zh-CN" sz="1600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MSc thesis Marketing Analytics</a:t>
            </a:r>
            <a:endParaRPr lang="zh-CN" altLang="en-US" sz="1600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cxnSp>
        <p:nvCxnSpPr>
          <p:cNvPr id="15366" name="直接连接符 13"/>
          <p:cNvCxnSpPr/>
          <p:nvPr/>
        </p:nvCxnSpPr>
        <p:spPr>
          <a:xfrm>
            <a:off x="546100" y="5851525"/>
            <a:ext cx="5594350" cy="12700"/>
          </a:xfrm>
          <a:prstGeom prst="line">
            <a:avLst/>
          </a:prstGeom>
          <a:ln w="12700" cap="flat" cmpd="sng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67" name="矩形 10"/>
          <p:cNvSpPr/>
          <p:nvPr/>
        </p:nvSpPr>
        <p:spPr>
          <a:xfrm>
            <a:off x="546100" y="5882005"/>
            <a:ext cx="799147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en-US" altLang="zh-CN" sz="160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Using the Covid-19 pandemic to analyze the influence of crowd support on team performance.</a:t>
            </a:r>
            <a:endParaRPr lang="en-US" altLang="zh-CN" sz="1600">
              <a:solidFill>
                <a:srgbClr val="2D9C39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15368" name="矩形 10"/>
          <p:cNvSpPr/>
          <p:nvPr/>
        </p:nvSpPr>
        <p:spPr>
          <a:xfrm>
            <a:off x="546100" y="6196013"/>
            <a:ext cx="4948238" cy="414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en-US" altLang="zh-CN" sz="1400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2021-06-04  Alan Rijnders</a:t>
            </a:r>
            <a:endParaRPr lang="en-US" sz="1400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31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Model free evidence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graphicFrame>
        <p:nvGraphicFramePr>
          <p:cNvPr id="-2147482618" name="Object -2147482619"/>
          <p:cNvGraphicFramePr>
            <a:graphicFrameLocks noChangeAspect="1"/>
          </p:cNvGraphicFramePr>
          <p:nvPr/>
        </p:nvGraphicFramePr>
        <p:xfrm>
          <a:off x="1055370" y="994410"/>
          <a:ext cx="6469380" cy="2887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6469380" imgH="2887980" progId="Word.Document.8">
                  <p:embed/>
                </p:oleObj>
              </mc:Choice>
              <mc:Fallback>
                <p:oleObj name="" r:id="rId1" imgW="6469380" imgH="2887980" progId="Word.Document.8">
                  <p:embed/>
                  <p:pic>
                    <p:nvPicPr>
                      <p:cNvPr id="0" name="Picture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55370" y="994410"/>
                        <a:ext cx="6469380" cy="288798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4" descr="Yellow card difference over tim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060" y="1298575"/>
            <a:ext cx="5391150" cy="2583815"/>
          </a:xfrm>
          <a:prstGeom prst="rect">
            <a:avLst/>
          </a:prstGeom>
        </p:spPr>
      </p:pic>
      <p:pic>
        <p:nvPicPr>
          <p:cNvPr id="10" name="Picture 10" descr="Expected goals difference over tim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785" y="4154170"/>
            <a:ext cx="6433185" cy="207708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5848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Model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sp>
        <p:nvSpPr>
          <p:cNvPr id="100" name="Text Box 99"/>
          <p:cNvSpPr txBox="1"/>
          <p:nvPr/>
        </p:nvSpPr>
        <p:spPr>
          <a:xfrm>
            <a:off x="713740" y="897255"/>
            <a:ext cx="10909300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b="1">
                <a:latin typeface="Times New Roman" panose="02020603050405020304" charset="0"/>
              </a:rPr>
              <a:t>Equation 1: </a:t>
            </a:r>
            <a:r>
              <a:rPr lang="en-US">
                <a:latin typeface="Times New Roman" panose="02020603050405020304" charset="0"/>
              </a:rPr>
              <a:t>Referee Bias:</a:t>
            </a:r>
            <a:r>
              <a:rPr lang="en-US" i="1">
                <a:latin typeface="Times New Roman" panose="02020603050405020304" charset="0"/>
              </a:rPr>
              <a:t>  β0 + β1Covid + β2OccupancyRate + β3ForeignersShareDifference  + β4Crowdsize + β5Covid*OccupancyRate + β6Covid * ForeignersShareDifference + β7Covid * Crowdsize + β8RatingDifference + β9ImportanceDifference + β10VAR +β11ShotsDifference +  ɛ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660400" y="2062480"/>
            <a:ext cx="10962005" cy="3138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b="1">
                <a:latin typeface="Times New Roman" panose="02020603050405020304" charset="0"/>
              </a:rPr>
              <a:t>Equation 2: </a:t>
            </a:r>
            <a:r>
              <a:rPr lang="en-US">
                <a:latin typeface="Times New Roman" panose="02020603050405020304" charset="0"/>
              </a:rPr>
              <a:t>Team Performance </a:t>
            </a:r>
            <a:r>
              <a:rPr lang="en-US" i="1">
                <a:latin typeface="Times New Roman" panose="02020603050405020304" charset="0"/>
              </a:rPr>
              <a:t>= β0 + β1Covid+ β2OccupancyRate + β3ForeignersShareDifference + β4Crowdsize + β5AgeDifference + β6 Covid*OccupancyRate + β7 Covid * ForeignersShareDifference + β8 Covid * Crowdsize + β9 Covid * AgeDifference + β10RatingDifference + β11ImportanceDifference + β12VAR +β13Referee bias + ɛ</a:t>
            </a:r>
            <a:endParaRPr lang="en-US" i="1">
              <a:latin typeface="Times New Roman" panose="0202060305040502030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Internal Scale consistency latent construct </a:t>
            </a:r>
            <a:endParaRPr lang="en-US"/>
          </a:p>
          <a:p>
            <a:endParaRPr lang="en-US"/>
          </a:p>
          <a:p>
            <a:r>
              <a:rPr lang="en-US"/>
              <a:t>But deem important that unobserved variable like referee bias is treated as a latent variable. </a:t>
            </a:r>
            <a:endParaRPr lang="en-US"/>
          </a:p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6837045" y="3543300"/>
            <a:ext cx="5814060" cy="8534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7889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2738" y="1077913"/>
            <a:ext cx="2781300" cy="4889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890" name="矩形 10"/>
          <p:cNvSpPr/>
          <p:nvPr/>
        </p:nvSpPr>
        <p:spPr>
          <a:xfrm>
            <a:off x="4465638" y="3689350"/>
            <a:ext cx="51466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zh-CN" altLang="en-US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Enter your text here, or paste your text here. 
</a:t>
            </a:r>
            <a:endParaRPr lang="zh-CN" altLang="en-US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cxnSp>
        <p:nvCxnSpPr>
          <p:cNvPr id="37891" name="直接连接符 15"/>
          <p:cNvCxnSpPr/>
          <p:nvPr/>
        </p:nvCxnSpPr>
        <p:spPr>
          <a:xfrm flipV="1">
            <a:off x="4465638" y="3689350"/>
            <a:ext cx="4895850" cy="15875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92" name="矩形 5"/>
          <p:cNvSpPr/>
          <p:nvPr/>
        </p:nvSpPr>
        <p:spPr>
          <a:xfrm>
            <a:off x="4465638" y="2874963"/>
            <a:ext cx="1694815" cy="13220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Results</a:t>
            </a:r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37893" name="椭圆 17"/>
          <p:cNvSpPr/>
          <p:nvPr/>
        </p:nvSpPr>
        <p:spPr>
          <a:xfrm>
            <a:off x="7143750" y="-3698875"/>
            <a:ext cx="2185988" cy="2185988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grpSp>
        <p:nvGrpSpPr>
          <p:cNvPr id="37894" name="组合 36870"/>
          <p:cNvGrpSpPr/>
          <p:nvPr/>
        </p:nvGrpSpPr>
        <p:grpSpPr>
          <a:xfrm>
            <a:off x="1965325" y="4498975"/>
            <a:ext cx="1219200" cy="1187450"/>
            <a:chOff x="0" y="0"/>
            <a:chExt cx="2424112" cy="2424112"/>
          </a:xfrm>
        </p:grpSpPr>
        <p:pic>
          <p:nvPicPr>
            <p:cNvPr id="37895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04182">
              <a:off x="0" y="0"/>
              <a:ext cx="2424112" cy="242411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7896" name="椭圆 8"/>
            <p:cNvSpPr/>
            <p:nvPr/>
          </p:nvSpPr>
          <p:spPr>
            <a:xfrm>
              <a:off x="419802" y="392137"/>
              <a:ext cx="1584511" cy="163984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 eaLnBrk="0" hangingPunct="0"/>
              <a:r>
                <a:rPr lang="en-US" altLang="zh-CN" sz="6600" b="1" dirty="0">
                  <a:solidFill>
                    <a:srgbClr val="2D9C39"/>
                  </a:solidFill>
                  <a:latin typeface="Chaparral Pro" pitchFamily="2" charset="0"/>
                  <a:ea typeface="DFPOP1-W9" pitchFamily="1" charset="-128"/>
                </a:rPr>
                <a:t>4</a:t>
              </a:r>
              <a:endParaRPr lang="zh-CN" altLang="en-US" sz="6600" b="1" dirty="0">
                <a:solidFill>
                  <a:srgbClr val="2D9C39"/>
                </a:solidFill>
                <a:latin typeface="Chaparral Pro" pitchFamily="2" charset="0"/>
                <a:ea typeface="DFPOP1-W9" pitchFamily="1" charset="-128"/>
              </a:endParaRPr>
            </a:p>
          </p:txBody>
        </p:sp>
      </p:grp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24" name="Rectangle 23"/>
          <p:cNvSpPr/>
          <p:nvPr/>
        </p:nvSpPr>
        <p:spPr>
          <a:xfrm>
            <a:off x="647065" y="1258570"/>
            <a:ext cx="3957320" cy="21583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263525" indent="-263525" algn="l">
              <a:lnSpc>
                <a:spcPct val="120000"/>
              </a:lnSpc>
              <a:buChar char="•"/>
            </a:pP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Significant effect of crowd support on team performance</a:t>
            </a:r>
            <a:r>
              <a:rPr lang="zh-CN" altLang="en-US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. 
</a:t>
            </a: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l">
              <a:lnSpc>
                <a:spcPct val="120000"/>
              </a:lnSpc>
              <a:buChar char="•"/>
            </a:pP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l">
              <a:lnSpc>
                <a:spcPct val="120000"/>
              </a:lnSpc>
              <a:buChar char="•"/>
            </a:pP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Significant mediating effect referee bias</a:t>
            </a:r>
            <a:endParaRPr lang="en-US" altLang="zh-CN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l">
              <a:lnSpc>
                <a:spcPct val="120000"/>
              </a:lnSpc>
              <a:buChar char="•"/>
            </a:pPr>
            <a:endParaRPr lang="en-US" altLang="zh-CN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l">
              <a:lnSpc>
                <a:spcPct val="120000"/>
              </a:lnSpc>
              <a:buChar char="•"/>
            </a:pPr>
            <a:endParaRPr lang="en-US" altLang="zh-CN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l">
              <a:lnSpc>
                <a:spcPct val="120000"/>
              </a:lnSpc>
              <a:buChar char="•"/>
            </a:pP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Significant moderating effect for Occupancy rate </a:t>
            </a: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38929" name="AutoShape 1"/>
          <p:cNvSpPr/>
          <p:nvPr/>
        </p:nvSpPr>
        <p:spPr>
          <a:xfrm>
            <a:off x="830263" y="90488"/>
            <a:ext cx="5175250" cy="54451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Model results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graphicFrame>
        <p:nvGraphicFramePr>
          <p:cNvPr id="-2147482616" name="Object -2147482617"/>
          <p:cNvGraphicFramePr>
            <a:graphicFrameLocks noChangeAspect="1"/>
          </p:cNvGraphicFramePr>
          <p:nvPr/>
        </p:nvGraphicFramePr>
        <p:xfrm>
          <a:off x="6271895" y="753745"/>
          <a:ext cx="4929505" cy="4930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6903720" imgH="6355080" progId="Word.Document.8">
                  <p:embed/>
                </p:oleObj>
              </mc:Choice>
              <mc:Fallback>
                <p:oleObj name="" r:id="rId1" imgW="6903720" imgH="6355080" progId="Word.Document.8">
                  <p:embed/>
                  <p:pic>
                    <p:nvPicPr>
                      <p:cNvPr id="0" name="Picture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6271895" y="753745"/>
                        <a:ext cx="4929505" cy="49307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-2147482614" name="Object -2147482615"/>
          <p:cNvGraphicFramePr>
            <a:graphicFrameLocks noChangeAspect="1"/>
          </p:cNvGraphicFramePr>
          <p:nvPr/>
        </p:nvGraphicFramePr>
        <p:xfrm>
          <a:off x="735965" y="4156710"/>
          <a:ext cx="5364480" cy="1653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" name="" r:id="rId3" imgW="5364480" imgH="1653540" progId="Word.Document.8">
                  <p:embed/>
                </p:oleObj>
              </mc:Choice>
              <mc:Fallback>
                <p:oleObj name="" r:id="rId3" imgW="5364480" imgH="1653540" progId="Word.Document.8">
                  <p:embed/>
                  <p:pic>
                    <p:nvPicPr>
                      <p:cNvPr id="0" name="Picture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965" y="4156710"/>
                        <a:ext cx="5364480" cy="165354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9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9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9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4" grpId="0" bldLvl="0"/>
      <p:bldP spid="389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1985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21650" y="1350963"/>
            <a:ext cx="2922588" cy="4241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986" name="矩形 10"/>
          <p:cNvSpPr/>
          <p:nvPr/>
        </p:nvSpPr>
        <p:spPr>
          <a:xfrm>
            <a:off x="3354388" y="3648075"/>
            <a:ext cx="51466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zh-CN" altLang="en-US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Enter your text here, or paste your text here. 
</a:t>
            </a:r>
            <a:endParaRPr lang="zh-CN" altLang="en-US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cxnSp>
        <p:nvCxnSpPr>
          <p:cNvPr id="41987" name="直接连接符 15"/>
          <p:cNvCxnSpPr/>
          <p:nvPr/>
        </p:nvCxnSpPr>
        <p:spPr>
          <a:xfrm flipV="1">
            <a:off x="3354388" y="3648075"/>
            <a:ext cx="4897437" cy="15875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88" name="矩形 5"/>
          <p:cNvSpPr/>
          <p:nvPr/>
        </p:nvSpPr>
        <p:spPr>
          <a:xfrm>
            <a:off x="2408238" y="2813368"/>
            <a:ext cx="584327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Conclusions &amp; Implications</a:t>
            </a:r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89" name="椭圆 17"/>
          <p:cNvSpPr/>
          <p:nvPr/>
        </p:nvSpPr>
        <p:spPr>
          <a:xfrm>
            <a:off x="7143750" y="-3698875"/>
            <a:ext cx="2185988" cy="2185988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grpSp>
        <p:nvGrpSpPr>
          <p:cNvPr id="41990" name="组合 40966"/>
          <p:cNvGrpSpPr/>
          <p:nvPr/>
        </p:nvGrpSpPr>
        <p:grpSpPr>
          <a:xfrm>
            <a:off x="8745538" y="4710113"/>
            <a:ext cx="1219200" cy="1185862"/>
            <a:chOff x="0" y="0"/>
            <a:chExt cx="2424112" cy="2424112"/>
          </a:xfrm>
        </p:grpSpPr>
        <p:pic>
          <p:nvPicPr>
            <p:cNvPr id="41991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04182">
              <a:off x="0" y="0"/>
              <a:ext cx="2424112" cy="242411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1992" name="椭圆 8"/>
            <p:cNvSpPr/>
            <p:nvPr/>
          </p:nvSpPr>
          <p:spPr>
            <a:xfrm>
              <a:off x="419800" y="392660"/>
              <a:ext cx="1584511" cy="1638792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 eaLnBrk="0" hangingPunct="0"/>
              <a:r>
                <a:rPr lang="en-US" altLang="zh-CN" sz="6600" b="1" dirty="0">
                  <a:solidFill>
                    <a:srgbClr val="2D9C39"/>
                  </a:solidFill>
                  <a:latin typeface="Chaparral Pro" pitchFamily="2" charset="0"/>
                  <a:ea typeface="DFPOP1-W9" pitchFamily="1" charset="-128"/>
                </a:rPr>
                <a:t>5</a:t>
              </a:r>
              <a:endParaRPr lang="zh-CN" altLang="en-US" sz="6600" b="1" dirty="0">
                <a:solidFill>
                  <a:srgbClr val="2D9C39"/>
                </a:solidFill>
                <a:latin typeface="Chaparral Pro" pitchFamily="2" charset="0"/>
                <a:ea typeface="DFPOP1-W9" pitchFamily="1" charset="-128"/>
              </a:endParaRPr>
            </a:p>
          </p:txBody>
        </p:sp>
      </p:grpSp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6" name="圆角矩形 1"/>
          <p:cNvSpPr/>
          <p:nvPr/>
        </p:nvSpPr>
        <p:spPr>
          <a:xfrm>
            <a:off x="6097588" y="1504950"/>
            <a:ext cx="1566863" cy="1954213"/>
          </a:xfrm>
          <a:prstGeom prst="roundRect">
            <a:avLst>
              <a:gd name="adj" fmla="val 0"/>
            </a:avLst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87" name="圆角矩形 2"/>
          <p:cNvSpPr/>
          <p:nvPr/>
        </p:nvSpPr>
        <p:spPr>
          <a:xfrm>
            <a:off x="6097588" y="3621088"/>
            <a:ext cx="1566863" cy="1954213"/>
          </a:xfrm>
          <a:prstGeom prst="roundRect">
            <a:avLst>
              <a:gd name="adj" fmla="val 0"/>
            </a:avLst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88" name="AutoShape 106"/>
          <p:cNvSpPr/>
          <p:nvPr/>
        </p:nvSpPr>
        <p:spPr>
          <a:xfrm>
            <a:off x="1492250" y="3621088"/>
            <a:ext cx="2881313" cy="1944688"/>
          </a:xfrm>
          <a:prstGeom prst="roundRect">
            <a:avLst>
              <a:gd name="adj" fmla="val 0"/>
            </a:avLst>
          </a:prstGeom>
          <a:solidFill>
            <a:srgbClr val="2D9C39">
              <a:alpha val="17000"/>
            </a:srgbClr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89" name="AutoShape 106"/>
          <p:cNvSpPr/>
          <p:nvPr/>
        </p:nvSpPr>
        <p:spPr>
          <a:xfrm>
            <a:off x="1492250" y="1509713"/>
            <a:ext cx="2881313" cy="1944688"/>
          </a:xfrm>
          <a:prstGeom prst="roundRect">
            <a:avLst>
              <a:gd name="adj" fmla="val 0"/>
            </a:avLst>
          </a:prstGeom>
          <a:solidFill>
            <a:srgbClr val="2D9C39">
              <a:alpha val="17000"/>
            </a:srgbClr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90" name="圆角矩形 5"/>
          <p:cNvSpPr/>
          <p:nvPr/>
        </p:nvSpPr>
        <p:spPr>
          <a:xfrm>
            <a:off x="4373563" y="1504950"/>
            <a:ext cx="1565275" cy="1954213"/>
          </a:xfrm>
          <a:prstGeom prst="roundRect">
            <a:avLst>
              <a:gd name="adj" fmla="val 0"/>
            </a:avLst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91" name="圆角矩形 6"/>
          <p:cNvSpPr/>
          <p:nvPr/>
        </p:nvSpPr>
        <p:spPr>
          <a:xfrm>
            <a:off x="4373563" y="3621088"/>
            <a:ext cx="1565275" cy="1954213"/>
          </a:xfrm>
          <a:prstGeom prst="roundRect">
            <a:avLst>
              <a:gd name="adj" fmla="val 0"/>
            </a:avLst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92" name="AutoShape 106"/>
          <p:cNvSpPr/>
          <p:nvPr/>
        </p:nvSpPr>
        <p:spPr>
          <a:xfrm flipH="1">
            <a:off x="7664450" y="3621088"/>
            <a:ext cx="2879725" cy="1944688"/>
          </a:xfrm>
          <a:prstGeom prst="roundRect">
            <a:avLst>
              <a:gd name="adj" fmla="val 0"/>
            </a:avLst>
          </a:prstGeom>
          <a:solidFill>
            <a:srgbClr val="2D9C39">
              <a:alpha val="17000"/>
            </a:srgbClr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1993" name="AutoShape 106"/>
          <p:cNvSpPr/>
          <p:nvPr/>
        </p:nvSpPr>
        <p:spPr>
          <a:xfrm flipH="1">
            <a:off x="7664450" y="1509713"/>
            <a:ext cx="2879725" cy="1944688"/>
          </a:xfrm>
          <a:prstGeom prst="roundRect">
            <a:avLst>
              <a:gd name="adj" fmla="val 0"/>
            </a:avLst>
          </a:prstGeom>
          <a:solidFill>
            <a:srgbClr val="2D9C39">
              <a:alpha val="17000"/>
            </a:srgbClr>
          </a:solidFill>
          <a:ln w="9525">
            <a:noFill/>
          </a:ln>
        </p:spPr>
        <p:txBody>
          <a:bodyPr wrap="none" anchor="ctr"/>
          <a:p>
            <a:pPr algn="ctr" eaLnBrk="0" hangingPunct="0"/>
            <a:endParaRPr lang="zh-CN" altLang="en-US" b="1" dirty="0">
              <a:solidFill>
                <a:srgbClr val="FFFFFF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17" name="矩形 9"/>
          <p:cNvSpPr/>
          <p:nvPr/>
        </p:nvSpPr>
        <p:spPr>
          <a:xfrm>
            <a:off x="4518025" y="1504950"/>
            <a:ext cx="1133475" cy="19383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/>
            <a:r>
              <a:rPr lang="en-US" altLang="zh-CN" sz="120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1</a:t>
            </a:r>
            <a:endParaRPr lang="zh-CN" altLang="en-US" sz="12000" b="1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18" name="矩形 10"/>
          <p:cNvSpPr/>
          <p:nvPr/>
        </p:nvSpPr>
        <p:spPr>
          <a:xfrm>
            <a:off x="6340475" y="1504950"/>
            <a:ext cx="1133475" cy="1938338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/>
            <a:r>
              <a:rPr lang="en-US" altLang="zh-CN" sz="120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2</a:t>
            </a:r>
            <a:endParaRPr lang="zh-CN" altLang="en-US" sz="12000" b="1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19" name="矩形 11"/>
          <p:cNvSpPr/>
          <p:nvPr/>
        </p:nvSpPr>
        <p:spPr>
          <a:xfrm>
            <a:off x="4518025" y="3621088"/>
            <a:ext cx="1133475" cy="1938337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/>
            <a:r>
              <a:rPr lang="en-US" altLang="zh-CN" sz="120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3</a:t>
            </a:r>
            <a:endParaRPr lang="zh-CN" altLang="en-US" sz="12000" b="1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20" name="矩形 12"/>
          <p:cNvSpPr/>
          <p:nvPr/>
        </p:nvSpPr>
        <p:spPr>
          <a:xfrm>
            <a:off x="6340475" y="3621088"/>
            <a:ext cx="1133475" cy="1938337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/>
            <a:r>
              <a:rPr lang="en-US" altLang="zh-CN" sz="120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4</a:t>
            </a:r>
            <a:endParaRPr lang="zh-CN" altLang="en-US" sz="12000" b="1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21" name="矩形 13"/>
          <p:cNvSpPr/>
          <p:nvPr/>
        </p:nvSpPr>
        <p:spPr>
          <a:xfrm>
            <a:off x="1636713" y="1885950"/>
            <a:ext cx="2592387" cy="829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 algn="r" eaLnBrk="0" hangingPunct="0">
              <a:lnSpc>
                <a:spcPct val="150000"/>
              </a:lnSpc>
              <a:buClr>
                <a:schemeClr val="accent1"/>
              </a:buClr>
              <a:buChar char="•"/>
            </a:pPr>
            <a:r>
              <a:rPr lang="en-US" altLang="zh-CN" sz="1600" dirty="0">
                <a:latin typeface="Calibri" panose="020F0502020204030204" pitchFamily="2" charset="0"/>
                <a:cs typeface="Calibri" panose="020F0502020204030204" pitchFamily="2" charset="0"/>
              </a:rPr>
              <a:t>Crowd support matters for team performance. </a:t>
            </a:r>
            <a:endParaRPr lang="en-US" altLang="zh-CN" sz="1600" dirty="0"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43022" name="矩形 18"/>
          <p:cNvSpPr/>
          <p:nvPr/>
        </p:nvSpPr>
        <p:spPr>
          <a:xfrm>
            <a:off x="1636713" y="4002088"/>
            <a:ext cx="2592387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 algn="r" eaLnBrk="0" hangingPunct="0">
              <a:lnSpc>
                <a:spcPct val="150000"/>
              </a:lnSpc>
              <a:buClr>
                <a:schemeClr val="accent1"/>
              </a:buClr>
              <a:buChar char="•"/>
            </a:pPr>
            <a:r>
              <a:rPr lang="en-US" altLang="zh-CN" sz="1600" dirty="0">
                <a:latin typeface="Calibri" panose="020F0502020204030204" pitchFamily="2" charset="0"/>
                <a:ea typeface="Calibri" panose="020F0502020204030204" pitchFamily="2" charset="0"/>
                <a:cs typeface="Calibri" panose="020F0502020204030204" pitchFamily="2" charset="0"/>
              </a:rPr>
              <a:t>Not crowd size but the crowd occupancy rate plays a relevant role</a:t>
            </a:r>
            <a:endParaRPr lang="en-US" altLang="zh-CN" sz="1600" dirty="0"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43023" name="矩形 19"/>
          <p:cNvSpPr/>
          <p:nvPr/>
        </p:nvSpPr>
        <p:spPr>
          <a:xfrm>
            <a:off x="7807325" y="1885950"/>
            <a:ext cx="2592388" cy="1568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 eaLnBrk="0" hangingPunct="0">
              <a:lnSpc>
                <a:spcPct val="150000"/>
              </a:lnSpc>
              <a:buClr>
                <a:schemeClr val="accent1"/>
              </a:buClr>
              <a:buChar char="•"/>
            </a:pPr>
            <a:r>
              <a:rPr lang="en-US" altLang="zh-CN" sz="1600" dirty="0">
                <a:latin typeface="Calibri" panose="020F0502020204030204" pitchFamily="2" charset="0"/>
                <a:ea typeface="Calibri" panose="020F0502020204030204" pitchFamily="2" charset="0"/>
                <a:cs typeface="Calibri" panose="020F0502020204030204" pitchFamily="2" charset="0"/>
              </a:rPr>
              <a:t>Part of the effect of crowd support is channeled through a referee bias</a:t>
            </a:r>
            <a:endParaRPr lang="en-US" altLang="zh-CN" sz="1600" dirty="0"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43024" name="矩形 20"/>
          <p:cNvSpPr/>
          <p:nvPr/>
        </p:nvSpPr>
        <p:spPr>
          <a:xfrm>
            <a:off x="7807325" y="4002088"/>
            <a:ext cx="2592388" cy="829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 eaLnBrk="0" hangingPunct="0">
              <a:lnSpc>
                <a:spcPct val="150000"/>
              </a:lnSpc>
              <a:buClr>
                <a:schemeClr val="accent1"/>
              </a:buClr>
              <a:buChar char="•"/>
            </a:pPr>
            <a:r>
              <a:rPr lang="en-US" altLang="zh-CN" sz="1600" dirty="0">
                <a:latin typeface="Calibri" panose="020F0502020204030204" pitchFamily="2" charset="0"/>
                <a:cs typeface="Calibri" panose="020F0502020204030204" pitchFamily="2" charset="0"/>
              </a:rPr>
              <a:t>Age and Foreigners Share do not play a role</a:t>
            </a:r>
            <a:endParaRPr lang="en-US" altLang="zh-CN" sz="1600" dirty="0"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42002" name="AutoShape 1"/>
          <p:cNvSpPr/>
          <p:nvPr/>
        </p:nvSpPr>
        <p:spPr>
          <a:xfrm>
            <a:off x="1006475" y="109855"/>
            <a:ext cx="5334635" cy="54419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Conclusions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pic>
        <p:nvPicPr>
          <p:cNvPr id="43026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67900" y="4120198"/>
            <a:ext cx="2530475" cy="20907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0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0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0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4035" name="Group 11"/>
          <p:cNvPicPr/>
          <p:nvPr/>
        </p:nvPicPr>
        <p:blipFill>
          <a:blip r:embed="rId1"/>
          <a:stretch>
            <a:fillRect/>
          </a:stretch>
        </p:blipFill>
        <p:spPr>
          <a:xfrm>
            <a:off x="3584575" y="2603500"/>
            <a:ext cx="2339975" cy="457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4036" name="Group 15"/>
          <p:cNvPicPr/>
          <p:nvPr/>
        </p:nvPicPr>
        <p:blipFill>
          <a:blip r:embed="rId2"/>
          <a:stretch>
            <a:fillRect/>
          </a:stretch>
        </p:blipFill>
        <p:spPr>
          <a:xfrm>
            <a:off x="6284913" y="4675188"/>
            <a:ext cx="2090737" cy="450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48" name="Oval 38"/>
          <p:cNvSpPr/>
          <p:nvPr/>
        </p:nvSpPr>
        <p:spPr>
          <a:xfrm>
            <a:off x="4122738" y="3135313"/>
            <a:ext cx="1357312" cy="1382712"/>
          </a:xfrm>
          <a:prstGeom prst="ellipse">
            <a:avLst/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endParaRPr lang="zh-CN"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44049" name="Oval 38"/>
          <p:cNvSpPr/>
          <p:nvPr/>
        </p:nvSpPr>
        <p:spPr>
          <a:xfrm>
            <a:off x="6680200" y="3135313"/>
            <a:ext cx="1358900" cy="1382712"/>
          </a:xfrm>
          <a:prstGeom prst="ellipse">
            <a:avLst/>
          </a:prstGeom>
          <a:solidFill>
            <a:srgbClr val="2D9C39"/>
          </a:solidFill>
          <a:ln w="9525">
            <a:noFill/>
          </a:ln>
        </p:spPr>
        <p:txBody>
          <a:bodyPr wrap="none" anchor="ctr"/>
          <a:p>
            <a:endParaRPr lang="zh-CN"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43029" name="Rectangle 23"/>
          <p:cNvSpPr/>
          <p:nvPr/>
        </p:nvSpPr>
        <p:spPr>
          <a:xfrm>
            <a:off x="1135063" y="5278438"/>
            <a:ext cx="2136775" cy="8661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263525" indent="-263525" algn="ctr">
              <a:lnSpc>
                <a:spcPct val="120000"/>
              </a:lnSpc>
              <a:buChar char="•"/>
            </a:pPr>
            <a:r>
              <a:rPr lang="zh-CN" altLang="en-US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
</a:t>
            </a: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ctr">
              <a:lnSpc>
                <a:spcPct val="120000"/>
              </a:lnSpc>
            </a:pP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31" name="Rectangle 23"/>
          <p:cNvSpPr/>
          <p:nvPr/>
        </p:nvSpPr>
        <p:spPr>
          <a:xfrm>
            <a:off x="6313488" y="5353050"/>
            <a:ext cx="2136775" cy="1641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263525" indent="-263525" algn="ctr">
              <a:lnSpc>
                <a:spcPct val="120000"/>
              </a:lnSpc>
              <a:buChar char="•"/>
            </a:pP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Decisions such as moving to new stadium should be made cautiosly</a:t>
            </a:r>
            <a:r>
              <a:rPr lang="zh-CN" altLang="en-US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. 
</a:t>
            </a: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ctr">
              <a:lnSpc>
                <a:spcPct val="120000"/>
              </a:lnSpc>
            </a:pP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33" name="Rectangle 23"/>
          <p:cNvSpPr/>
          <p:nvPr/>
        </p:nvSpPr>
        <p:spPr>
          <a:xfrm>
            <a:off x="2843530" y="1455420"/>
            <a:ext cx="3441700" cy="1383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3525" indent="-263525" algn="ctr">
              <a:lnSpc>
                <a:spcPct val="120000"/>
              </a:lnSpc>
              <a:buChar char="•"/>
            </a:pP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Increasing a club’s occupancy rate can mean </a:t>
            </a:r>
            <a:r>
              <a:rPr lang="zh-CN" altLang="en-US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 </a:t>
            </a:r>
            <a:r>
              <a:rPr lang="en-US" altLang="zh-CN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difference between relegation and staying up</a:t>
            </a:r>
            <a:r>
              <a:rPr lang="zh-CN" altLang="en-US" sz="1400">
                <a:solidFill>
                  <a:schemeClr val="tx2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
</a:t>
            </a: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cs typeface="Calibri" panose="020F0502020204030204" pitchFamily="2" charset="0"/>
            </a:endParaRPr>
          </a:p>
          <a:p>
            <a:pPr marL="263525" indent="-263525" algn="ctr">
              <a:lnSpc>
                <a:spcPct val="120000"/>
              </a:lnSpc>
            </a:pPr>
            <a:endParaRPr lang="zh-CN" altLang="en-US" sz="1400">
              <a:solidFill>
                <a:schemeClr val="tx2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3036" name="AutoShape 1"/>
          <p:cNvSpPr/>
          <p:nvPr/>
        </p:nvSpPr>
        <p:spPr>
          <a:xfrm>
            <a:off x="779463" y="30163"/>
            <a:ext cx="5175250" cy="54451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Mangerial Implications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3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43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4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3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43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29" grpId="0" bldLvl="0"/>
      <p:bldP spid="43031" grpId="0" bldLvl="0"/>
      <p:bldP spid="43033" grpId="0" bldLvl="0"/>
      <p:bldP spid="430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Freeform 29"/>
          <p:cNvSpPr/>
          <p:nvPr/>
        </p:nvSpPr>
        <p:spPr>
          <a:xfrm flipH="1">
            <a:off x="5180013" y="2297113"/>
            <a:ext cx="5203825" cy="1079500"/>
          </a:xfrm>
          <a:custGeom>
            <a:avLst/>
            <a:gdLst/>
            <a:ahLst/>
            <a:cxnLst>
              <a:cxn ang="0">
                <a:pos x="0" y="1079500"/>
              </a:cxn>
              <a:cxn ang="0">
                <a:pos x="5203825" y="0"/>
              </a:cxn>
              <a:cxn ang="0">
                <a:pos x="2139256" y="1079500"/>
              </a:cxn>
              <a:cxn ang="0">
                <a:pos x="0" y="1079500"/>
              </a:cxn>
            </a:cxnLst>
            <a:pathLst>
              <a:path w="2452" h="770">
                <a:moveTo>
                  <a:pt x="0" y="770"/>
                </a:moveTo>
                <a:lnTo>
                  <a:pt x="2452" y="0"/>
                </a:lnTo>
                <a:lnTo>
                  <a:pt x="1008" y="770"/>
                </a:lnTo>
                <a:lnTo>
                  <a:pt x="0" y="770"/>
                </a:lnTo>
                <a:close/>
              </a:path>
            </a:pathLst>
          </a:custGeom>
          <a:gradFill rotWithShape="1">
            <a:gsLst>
              <a:gs pos="0">
                <a:schemeClr val="bg1"/>
              </a:gs>
              <a:gs pos="100000">
                <a:srgbClr val="D9D9D9"/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46082" name="Freeform 36"/>
          <p:cNvSpPr/>
          <p:nvPr/>
        </p:nvSpPr>
        <p:spPr>
          <a:xfrm>
            <a:off x="1320800" y="2297113"/>
            <a:ext cx="5203825" cy="1079500"/>
          </a:xfrm>
          <a:custGeom>
            <a:avLst/>
            <a:gdLst/>
            <a:ahLst/>
            <a:cxnLst>
              <a:cxn ang="0">
                <a:pos x="0" y="1079500"/>
              </a:cxn>
              <a:cxn ang="0">
                <a:pos x="5203825" y="0"/>
              </a:cxn>
              <a:cxn ang="0">
                <a:pos x="2139256" y="1079500"/>
              </a:cxn>
              <a:cxn ang="0">
                <a:pos x="0" y="1079500"/>
              </a:cxn>
            </a:cxnLst>
            <a:pathLst>
              <a:path w="2452" h="770">
                <a:moveTo>
                  <a:pt x="0" y="770"/>
                </a:moveTo>
                <a:lnTo>
                  <a:pt x="2452" y="0"/>
                </a:lnTo>
                <a:lnTo>
                  <a:pt x="1008" y="770"/>
                </a:lnTo>
                <a:lnTo>
                  <a:pt x="0" y="770"/>
                </a:lnTo>
                <a:close/>
              </a:path>
            </a:pathLst>
          </a:custGeom>
          <a:gradFill rotWithShape="1">
            <a:gsLst>
              <a:gs pos="0">
                <a:schemeClr val="bg1"/>
              </a:gs>
              <a:gs pos="100000">
                <a:srgbClr val="D9D9D9"/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46083" name="Freeform 40"/>
          <p:cNvSpPr/>
          <p:nvPr/>
        </p:nvSpPr>
        <p:spPr>
          <a:xfrm>
            <a:off x="3482975" y="2551113"/>
            <a:ext cx="2354263" cy="827087"/>
          </a:xfrm>
          <a:custGeom>
            <a:avLst/>
            <a:gdLst/>
            <a:ahLst/>
            <a:cxnLst>
              <a:cxn ang="0">
                <a:pos x="2354263" y="0"/>
              </a:cxn>
              <a:cxn ang="0">
                <a:pos x="0" y="827087"/>
              </a:cxn>
              <a:cxn ang="0">
                <a:pos x="2354263" y="827087"/>
              </a:cxn>
              <a:cxn ang="0">
                <a:pos x="2354263" y="0"/>
              </a:cxn>
            </a:cxnLst>
            <a:pathLst>
              <a:path w="1315" h="590">
                <a:moveTo>
                  <a:pt x="1315" y="0"/>
                </a:moveTo>
                <a:lnTo>
                  <a:pt x="0" y="590"/>
                </a:lnTo>
                <a:lnTo>
                  <a:pt x="1315" y="590"/>
                </a:lnTo>
                <a:lnTo>
                  <a:pt x="1315" y="0"/>
                </a:lnTo>
                <a:close/>
              </a:path>
            </a:pathLst>
          </a:custGeom>
          <a:gradFill rotWithShape="1">
            <a:gsLst>
              <a:gs pos="0">
                <a:schemeClr val="bg1"/>
              </a:gs>
              <a:gs pos="100000">
                <a:srgbClr val="D9D9D9"/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46084" name="Freeform 41"/>
          <p:cNvSpPr/>
          <p:nvPr/>
        </p:nvSpPr>
        <p:spPr>
          <a:xfrm flipH="1">
            <a:off x="5862638" y="2551113"/>
            <a:ext cx="2354262" cy="827087"/>
          </a:xfrm>
          <a:custGeom>
            <a:avLst/>
            <a:gdLst/>
            <a:ahLst/>
            <a:cxnLst>
              <a:cxn ang="0">
                <a:pos x="2354262" y="0"/>
              </a:cxn>
              <a:cxn ang="0">
                <a:pos x="0" y="827087"/>
              </a:cxn>
              <a:cxn ang="0">
                <a:pos x="2354262" y="827087"/>
              </a:cxn>
              <a:cxn ang="0">
                <a:pos x="2354262" y="0"/>
              </a:cxn>
            </a:cxnLst>
            <a:pathLst>
              <a:path w="1315" h="590">
                <a:moveTo>
                  <a:pt x="1315" y="0"/>
                </a:moveTo>
                <a:lnTo>
                  <a:pt x="0" y="590"/>
                </a:lnTo>
                <a:lnTo>
                  <a:pt x="1315" y="590"/>
                </a:lnTo>
                <a:lnTo>
                  <a:pt x="1315" y="0"/>
                </a:lnTo>
                <a:close/>
              </a:path>
            </a:pathLst>
          </a:custGeom>
          <a:gradFill rotWithShape="1">
            <a:gsLst>
              <a:gs pos="0">
                <a:schemeClr val="bg1"/>
              </a:gs>
              <a:gs pos="100000">
                <a:srgbClr val="D9D9D9"/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46085" name="Oval 13"/>
          <p:cNvSpPr/>
          <p:nvPr/>
        </p:nvSpPr>
        <p:spPr>
          <a:xfrm>
            <a:off x="5045075" y="1239838"/>
            <a:ext cx="1606550" cy="1589087"/>
          </a:xfrm>
          <a:prstGeom prst="ellipse">
            <a:avLst/>
          </a:prstGeom>
          <a:solidFill>
            <a:srgbClr val="2D9C39"/>
          </a:solidFill>
          <a:ln w="25400" cap="flat" cmpd="sng">
            <a:solidFill>
              <a:srgbClr val="C0C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en-US" altLang="zh-CN" sz="2400" dirty="0"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86" name="AutoShape 49"/>
          <p:cNvSpPr/>
          <p:nvPr/>
        </p:nvSpPr>
        <p:spPr>
          <a:xfrm>
            <a:off x="4798695" y="3376613"/>
            <a:ext cx="2216150" cy="2309812"/>
          </a:xfrm>
          <a:prstGeom prst="roundRect">
            <a:avLst>
              <a:gd name="adj" fmla="val 4060"/>
            </a:avLst>
          </a:prstGeom>
          <a:noFill/>
          <a:ln w="25400" cap="flat" cmpd="sng">
            <a:solidFill>
              <a:srgbClr val="2D9C39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r>
              <a:rPr lang="en-US" altLang="zh-CN" dirty="0">
                <a:latin typeface="Calibri" panose="020F0502020204030204" pitchFamily="2" charset="0"/>
                <a:ea typeface="SimSun" panose="02010600030101010101" pitchFamily="2" charset="-122"/>
              </a:rPr>
              <a:t>Future studies could scrutinize whether differences in the effect of crowd support exist over time</a:t>
            </a:r>
            <a:r>
              <a:rPr lang="zh-CN" altLang="en-US" dirty="0">
                <a:latin typeface="Calibri" panose="020F0502020204030204" pitchFamily="2" charset="0"/>
                <a:ea typeface="SimSun" panose="02010600030101010101" pitchFamily="2" charset="-122"/>
              </a:rPr>
              <a:t>
</a:t>
            </a:r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>
              <a:lnSpc>
                <a:spcPct val="150000"/>
              </a:lnSpc>
            </a:pPr>
            <a:endParaRPr lang="zh-CN" altLang="en-US" sz="1600" dirty="0"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87" name="AutoShape 48"/>
          <p:cNvSpPr/>
          <p:nvPr/>
        </p:nvSpPr>
        <p:spPr>
          <a:xfrm>
            <a:off x="4864735" y="3473450"/>
            <a:ext cx="2084388" cy="369888"/>
          </a:xfrm>
          <a:prstGeom prst="roundRect">
            <a:avLst>
              <a:gd name="adj" fmla="val 16667"/>
            </a:avLst>
          </a:prstGeom>
          <a:solidFill>
            <a:srgbClr val="2D9C39"/>
          </a:solidFill>
          <a:ln w="254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r>
              <a:rPr lang="en-US" altLang="zh-CN" sz="160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Effect over time</a:t>
            </a:r>
            <a:r>
              <a:rPr lang="zh-CN" altLang="en-US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
</a:t>
            </a:r>
            <a:endParaRPr lang="zh-CN" altLang="en-US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88" name="AutoShape 49"/>
          <p:cNvSpPr/>
          <p:nvPr/>
        </p:nvSpPr>
        <p:spPr>
          <a:xfrm>
            <a:off x="8501380" y="3376613"/>
            <a:ext cx="2216150" cy="2309812"/>
          </a:xfrm>
          <a:prstGeom prst="roundRect">
            <a:avLst>
              <a:gd name="adj" fmla="val 4060"/>
            </a:avLst>
          </a:prstGeom>
          <a:noFill/>
          <a:ln w="25400" cap="flat" cmpd="sng">
            <a:solidFill>
              <a:srgbClr val="2D9C39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r>
              <a:rPr lang="en-US" altLang="zh-CN" dirty="0">
                <a:latin typeface="Calibri" panose="020F0502020204030204" pitchFamily="2" charset="0"/>
                <a:ea typeface="SimSun" panose="02010600030101010101" pitchFamily="2" charset="-122"/>
              </a:rPr>
              <a:t>Future studies could investigate the drivers behind higher occupancy rates. </a:t>
            </a:r>
            <a:r>
              <a:rPr lang="zh-CN" altLang="en-US" dirty="0">
                <a:latin typeface="Calibri" panose="020F0502020204030204" pitchFamily="2" charset="0"/>
                <a:ea typeface="SimSun" panose="02010600030101010101" pitchFamily="2" charset="-122"/>
              </a:rPr>
              <a:t>
</a:t>
            </a:r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>
              <a:lnSpc>
                <a:spcPct val="150000"/>
              </a:lnSpc>
            </a:pPr>
            <a:endParaRPr lang="zh-CN" altLang="en-US" sz="1600" dirty="0"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89" name="AutoShape 48"/>
          <p:cNvSpPr/>
          <p:nvPr/>
        </p:nvSpPr>
        <p:spPr>
          <a:xfrm>
            <a:off x="8566785" y="3472815"/>
            <a:ext cx="2085975" cy="369888"/>
          </a:xfrm>
          <a:prstGeom prst="roundRect">
            <a:avLst>
              <a:gd name="adj" fmla="val 16667"/>
            </a:avLst>
          </a:prstGeom>
          <a:solidFill>
            <a:srgbClr val="2D9C39"/>
          </a:solidFill>
          <a:ln w="254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r>
              <a:rPr lang="en-US" altLang="zh-CN" sz="160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Drivers of Occupancy</a:t>
            </a:r>
            <a:r>
              <a:rPr lang="zh-CN" altLang="en-US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
</a:t>
            </a:r>
            <a:endParaRPr lang="zh-CN" altLang="en-US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92" name="AutoShape 49"/>
          <p:cNvSpPr/>
          <p:nvPr/>
        </p:nvSpPr>
        <p:spPr>
          <a:xfrm>
            <a:off x="1073150" y="3376613"/>
            <a:ext cx="2216150" cy="2309812"/>
          </a:xfrm>
          <a:prstGeom prst="roundRect">
            <a:avLst>
              <a:gd name="adj" fmla="val 4060"/>
            </a:avLst>
          </a:prstGeom>
          <a:noFill/>
          <a:ln w="25400" cap="flat" cmpd="sng">
            <a:solidFill>
              <a:srgbClr val="2D9C39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zh-CN" altLang="en-US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r>
              <a:rPr lang="en-US" altLang="zh-CN" dirty="0">
                <a:latin typeface="Calibri" panose="020F0502020204030204" pitchFamily="2" charset="0"/>
                <a:ea typeface="SimSun" panose="02010600030101010101" pitchFamily="2" charset="-122"/>
              </a:rPr>
              <a:t>Future studies could use web scrapers to scrape match level instead of season level data on our  moderating variables</a:t>
            </a:r>
            <a:r>
              <a:rPr lang="zh-CN" altLang="en-US" dirty="0">
                <a:latin typeface="Calibri" panose="020F0502020204030204" pitchFamily="2" charset="0"/>
                <a:ea typeface="SimSun" panose="02010600030101010101" pitchFamily="2" charset="-122"/>
              </a:rPr>
              <a:t>
</a:t>
            </a:r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/>
            <a:endParaRPr lang="en-US" altLang="zh-CN" dirty="0">
              <a:latin typeface="Calibri" panose="020F0502020204030204" pitchFamily="2" charset="0"/>
              <a:ea typeface="SimSun" panose="02010600030101010101" pitchFamily="2" charset="-122"/>
            </a:endParaRPr>
          </a:p>
          <a:p>
            <a:pPr algn="ctr" eaLnBrk="0" hangingPunct="0">
              <a:lnSpc>
                <a:spcPct val="150000"/>
              </a:lnSpc>
            </a:pPr>
            <a:endParaRPr lang="zh-CN" altLang="en-US" sz="1600" dirty="0"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6093" name="AutoShape 48"/>
          <p:cNvSpPr/>
          <p:nvPr/>
        </p:nvSpPr>
        <p:spPr>
          <a:xfrm>
            <a:off x="1137603" y="3473450"/>
            <a:ext cx="2085975" cy="369888"/>
          </a:xfrm>
          <a:prstGeom prst="roundRect">
            <a:avLst>
              <a:gd name="adj" fmla="val 16667"/>
            </a:avLst>
          </a:prstGeom>
          <a:solidFill>
            <a:srgbClr val="2D9C39"/>
          </a:solidFill>
          <a:ln w="254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pPr algn="ctr" eaLnBrk="0" hangingPunct="0"/>
            <a:r>
              <a:rPr lang="en-US" altLang="zh-CN" sz="160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Web scraping</a:t>
            </a:r>
            <a:r>
              <a:rPr lang="zh-CN" altLang="en-US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
</a:t>
            </a:r>
            <a:endParaRPr lang="zh-CN" altLang="en-US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5071" name="AutoShape 1"/>
          <p:cNvSpPr/>
          <p:nvPr/>
        </p:nvSpPr>
        <p:spPr>
          <a:xfrm>
            <a:off x="806450" y="49530"/>
            <a:ext cx="5530215" cy="54419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Limitations and future research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pic>
        <p:nvPicPr>
          <p:cNvPr id="46095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7213" y="938213"/>
            <a:ext cx="1066800" cy="18224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6097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858" y="3230880"/>
            <a:ext cx="1273175" cy="854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6098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25" y="3232150"/>
            <a:ext cx="1273175" cy="8524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0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0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7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3" name="平行四边形 9"/>
          <p:cNvSpPr/>
          <p:nvPr/>
        </p:nvSpPr>
        <p:spPr>
          <a:xfrm>
            <a:off x="10917238" y="398463"/>
            <a:ext cx="1035050" cy="371475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r>
              <a:rPr lang="en-US" altLang="zh-CN" dirty="0">
                <a:solidFill>
                  <a:srgbClr val="066E86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LOGO</a:t>
            </a:r>
            <a:endParaRPr lang="zh-CN" altLang="en-US" dirty="0">
              <a:solidFill>
                <a:srgbClr val="066E86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48131" name="矩形 10"/>
          <p:cNvSpPr/>
          <p:nvPr/>
        </p:nvSpPr>
        <p:spPr>
          <a:xfrm>
            <a:off x="2741613" y="5116513"/>
            <a:ext cx="6708775" cy="7477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4400" b="1" i="0" u="none" strike="noStrike" kern="1200" cap="none" spc="0" normalizeH="0" baseline="0" noProof="1" dirty="0">
                <a:solidFill>
                  <a:schemeClr val="bg1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Calibri" panose="020F0502020204030204" pitchFamily="2" charset="0"/>
                <a:ea typeface="Calibri" panose="020F0502020204030204" pitchFamily="2" charset="0"/>
                <a:cs typeface="+mn-cs"/>
              </a:rPr>
              <a:t>THANK YOU</a:t>
            </a:r>
            <a:endParaRPr kumimoji="0" lang="en-US" altLang="zh-CN" sz="4400" b="1" i="0" u="none" strike="noStrike" kern="1200" cap="none" spc="0" normalizeH="0" baseline="0" noProof="1" dirty="0">
              <a:solidFill>
                <a:schemeClr val="bg1"/>
              </a:solidFill>
              <a:effectLst>
                <a:outerShdw blurRad="38100" dist="38100" dir="2700000">
                  <a:srgbClr val="C0C0C0"/>
                </a:outerShdw>
              </a:effectLst>
              <a:latin typeface="Calibri" panose="020F0502020204030204" pitchFamily="2" charset="0"/>
              <a:ea typeface="Calibri" panose="020F0502020204030204" pitchFamily="2" charset="0"/>
              <a:cs typeface="+mn-cs"/>
            </a:endParaRPr>
          </a:p>
        </p:txBody>
      </p:sp>
      <p:sp>
        <p:nvSpPr>
          <p:cNvPr id="49155" name="矩形 10"/>
          <p:cNvSpPr/>
          <p:nvPr/>
        </p:nvSpPr>
        <p:spPr>
          <a:xfrm>
            <a:off x="3621088" y="4740275"/>
            <a:ext cx="4949825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 eaLnBrk="0" hangingPunct="0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Thanks for your attention</a:t>
            </a:r>
            <a:endParaRPr lang="en-US" altLang="zh-CN" sz="16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pic>
        <p:nvPicPr>
          <p:cNvPr id="49156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366510">
            <a:off x="4545013" y="1060450"/>
            <a:ext cx="3101975" cy="3013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矩形 10"/>
          <p:cNvSpPr/>
          <p:nvPr/>
        </p:nvSpPr>
        <p:spPr>
          <a:xfrm>
            <a:off x="4600575" y="3648075"/>
            <a:ext cx="51466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en-US" altLang="zh-CN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Determining the influence of crowd support on team performance</a:t>
            </a:r>
            <a:endParaRPr lang="en-US" altLang="zh-CN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cxnSp>
        <p:nvCxnSpPr>
          <p:cNvPr id="20482" name="直接连接符 15"/>
          <p:cNvCxnSpPr/>
          <p:nvPr/>
        </p:nvCxnSpPr>
        <p:spPr>
          <a:xfrm flipV="1">
            <a:off x="4600575" y="3648075"/>
            <a:ext cx="4897438" cy="15875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83" name="矩形 5"/>
          <p:cNvSpPr/>
          <p:nvPr/>
        </p:nvSpPr>
        <p:spPr>
          <a:xfrm>
            <a:off x="4600575" y="2833688"/>
            <a:ext cx="236156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Main Goal</a:t>
            </a:r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20484" name="椭圆 17"/>
          <p:cNvSpPr/>
          <p:nvPr/>
        </p:nvSpPr>
        <p:spPr>
          <a:xfrm>
            <a:off x="7143750" y="-3698875"/>
            <a:ext cx="2185988" cy="2185988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pic>
        <p:nvPicPr>
          <p:cNvPr id="20485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3725" y="900113"/>
            <a:ext cx="2678113" cy="457517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486" name="组合 19462"/>
          <p:cNvGrpSpPr/>
          <p:nvPr/>
        </p:nvGrpSpPr>
        <p:grpSpPr>
          <a:xfrm>
            <a:off x="2998788" y="4640263"/>
            <a:ext cx="1220787" cy="1185862"/>
            <a:chOff x="0" y="0"/>
            <a:chExt cx="2424112" cy="2424112"/>
          </a:xfrm>
        </p:grpSpPr>
        <p:pic>
          <p:nvPicPr>
            <p:cNvPr id="2048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04182">
              <a:off x="0" y="0"/>
              <a:ext cx="2424112" cy="242411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0488" name="椭圆 2"/>
            <p:cNvSpPr/>
            <p:nvPr/>
          </p:nvSpPr>
          <p:spPr>
            <a:xfrm>
              <a:off x="419254" y="392660"/>
              <a:ext cx="1585604" cy="1638792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 eaLnBrk="0" hangingPunct="0"/>
              <a:r>
                <a:rPr lang="en-US" altLang="zh-CN" sz="6600" b="1" dirty="0">
                  <a:solidFill>
                    <a:srgbClr val="2D9C39"/>
                  </a:solidFill>
                  <a:latin typeface="Chaparral Pro" pitchFamily="2" charset="0"/>
                  <a:ea typeface="DFPOP1-W9" pitchFamily="1" charset="-128"/>
                </a:rPr>
                <a:t>1</a:t>
              </a:r>
              <a:endParaRPr lang="zh-CN" altLang="en-US" sz="6600" b="1" dirty="0">
                <a:solidFill>
                  <a:srgbClr val="2D9C39"/>
                </a:solidFill>
                <a:latin typeface="Chaparral Pro" pitchFamily="2" charset="0"/>
                <a:ea typeface="DFPOP1-W9" pitchFamily="1" charset="-128"/>
              </a:endParaRPr>
            </a:p>
          </p:txBody>
        </p:sp>
      </p:grp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AutoShape 1"/>
          <p:cNvSpPr/>
          <p:nvPr/>
        </p:nvSpPr>
        <p:spPr>
          <a:xfrm>
            <a:off x="862013" y="84138"/>
            <a:ext cx="5175250" cy="54451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Research Questions</a:t>
            </a:r>
            <a:endParaRPr 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sp>
        <p:nvSpPr>
          <p:cNvPr id="21506" name="AutoShape 2"/>
          <p:cNvSpPr/>
          <p:nvPr/>
        </p:nvSpPr>
        <p:spPr>
          <a:xfrm>
            <a:off x="1342708" y="811213"/>
            <a:ext cx="5499100" cy="287337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- What is the effect of crowd support on team performance?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- To what extent is the relationship between crowd support and team performance mediated by a referee bias?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- To what extent does the crowd size influence the relationship between crowd support and team performance?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- To what extend does the stadium occupancy rate influence the relationship between crowd support and team performance?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- To what extend does the average age of teams influence the relationship between crowd support and team performance?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en-US" altLang="zh-CN" sz="1600">
                <a:solidFill>
                  <a:srgbClr val="000000"/>
                </a:solidFill>
                <a:cs typeface="Calibri" panose="020F0502020204030204" pitchFamily="2" charset="0"/>
                <a:sym typeface="Microsoft YaHei" panose="020B0503020204020204" pitchFamily="2" charset="-122"/>
              </a:rPr>
              <a:t>- To what extend does the share of foreign players influence the relationship between crowd support and team performance?</a:t>
            </a:r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endParaRPr lang="en-US" altLang="zh-CN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  <a:p>
            <a:pPr hangingPunct="0"/>
            <a:r>
              <a:rPr lang="zh-CN" altLang="en-US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 
</a:t>
            </a:r>
            <a:endParaRPr lang="zh-CN" altLang="en-US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sym typeface="Calibri" panose="020F0502020204030204" pitchFamily="2" charset="0"/>
            </a:endParaRPr>
          </a:p>
        </p:txBody>
      </p:sp>
      <p:sp>
        <p:nvSpPr>
          <p:cNvPr id="21510" name="AutoShape 9"/>
          <p:cNvSpPr/>
          <p:nvPr/>
        </p:nvSpPr>
        <p:spPr>
          <a:xfrm>
            <a:off x="5302250" y="4194175"/>
            <a:ext cx="1930400" cy="101917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endParaRPr lang="en-US" altLang="zh-CN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sym typeface="Calibri" panose="020F0502020204030204" pitchFamily="2" charset="0"/>
            </a:endParaRPr>
          </a:p>
        </p:txBody>
      </p:sp>
      <p:sp>
        <p:nvSpPr>
          <p:cNvPr id="21513" name="AutoShape 13"/>
          <p:cNvSpPr/>
          <p:nvPr/>
        </p:nvSpPr>
        <p:spPr>
          <a:xfrm>
            <a:off x="8963025" y="4194175"/>
            <a:ext cx="1930400" cy="101917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endParaRPr lang="en-US" altLang="zh-CN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sym typeface="Calibri" panose="020F0502020204030204" pitchFamily="2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Line 1"/>
          <p:cNvSpPr/>
          <p:nvPr/>
        </p:nvSpPr>
        <p:spPr>
          <a:xfrm flipV="1">
            <a:off x="4090988" y="1643063"/>
            <a:ext cx="4010025" cy="4040187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578" name="Line 2"/>
          <p:cNvSpPr/>
          <p:nvPr/>
        </p:nvSpPr>
        <p:spPr>
          <a:xfrm>
            <a:off x="3503613" y="3663950"/>
            <a:ext cx="5184775" cy="0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579" name="Line 3"/>
          <p:cNvSpPr/>
          <p:nvPr/>
        </p:nvSpPr>
        <p:spPr>
          <a:xfrm flipH="1" flipV="1">
            <a:off x="4075113" y="1657350"/>
            <a:ext cx="4040187" cy="4011613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4581" name="Group 7"/>
          <p:cNvPicPr/>
          <p:nvPr/>
        </p:nvPicPr>
        <p:blipFill>
          <a:blip r:embed="rId1"/>
          <a:stretch>
            <a:fillRect/>
          </a:stretch>
        </p:blipFill>
        <p:spPr>
          <a:xfrm>
            <a:off x="7918450" y="5383213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2" name="Group 12"/>
          <p:cNvPicPr/>
          <p:nvPr/>
        </p:nvPicPr>
        <p:blipFill>
          <a:blip r:embed="rId2"/>
          <a:stretch>
            <a:fillRect/>
          </a:stretch>
        </p:blipFill>
        <p:spPr>
          <a:xfrm>
            <a:off x="3121025" y="5383213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3" name="Group 17"/>
          <p:cNvPicPr/>
          <p:nvPr/>
        </p:nvPicPr>
        <p:blipFill>
          <a:blip r:embed="rId3"/>
          <a:stretch>
            <a:fillRect/>
          </a:stretch>
        </p:blipFill>
        <p:spPr>
          <a:xfrm>
            <a:off x="8534400" y="3060700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4" name="Group 22"/>
          <p:cNvPicPr/>
          <p:nvPr/>
        </p:nvPicPr>
        <p:blipFill>
          <a:blip r:embed="rId4"/>
          <a:stretch>
            <a:fillRect/>
          </a:stretch>
        </p:blipFill>
        <p:spPr>
          <a:xfrm>
            <a:off x="2425700" y="3060700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5" name="Group 27"/>
          <p:cNvPicPr/>
          <p:nvPr/>
        </p:nvPicPr>
        <p:blipFill>
          <a:blip r:embed="rId5"/>
          <a:stretch>
            <a:fillRect/>
          </a:stretch>
        </p:blipFill>
        <p:spPr>
          <a:xfrm>
            <a:off x="7918450" y="785813"/>
            <a:ext cx="1139825" cy="12874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6" name="Group 32"/>
          <p:cNvPicPr/>
          <p:nvPr/>
        </p:nvPicPr>
        <p:blipFill>
          <a:blip r:embed="rId6"/>
          <a:stretch>
            <a:fillRect/>
          </a:stretch>
        </p:blipFill>
        <p:spPr>
          <a:xfrm>
            <a:off x="3121025" y="785813"/>
            <a:ext cx="1139825" cy="12874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7" name="AutoShape 37"/>
          <p:cNvSpPr/>
          <p:nvPr/>
        </p:nvSpPr>
        <p:spPr>
          <a:xfrm>
            <a:off x="1993900" y="1970088"/>
            <a:ext cx="1841500" cy="33496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4588" name="AutoShape 38"/>
          <p:cNvSpPr/>
          <p:nvPr/>
        </p:nvSpPr>
        <p:spPr>
          <a:xfrm>
            <a:off x="566738" y="3459163"/>
            <a:ext cx="1879600" cy="33496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en-US" altLang="zh-CN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Latent construct referee bias</a:t>
            </a:r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4589" name="AutoShape 39"/>
          <p:cNvSpPr/>
          <p:nvPr/>
        </p:nvSpPr>
        <p:spPr>
          <a:xfrm>
            <a:off x="9674225" y="3459163"/>
            <a:ext cx="1995488" cy="33496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E</a:t>
            </a:r>
            <a:r>
              <a:rPr lang="en-US" altLang="zh-CN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xtended data</a:t>
            </a:r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4590" name="AutoShape 40"/>
          <p:cNvSpPr/>
          <p:nvPr/>
        </p:nvSpPr>
        <p:spPr>
          <a:xfrm>
            <a:off x="8355013" y="1970088"/>
            <a:ext cx="1925637" cy="334962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en-US" altLang="zh-CN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Natural Experiment</a:t>
            </a:r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4591" name="AutoShape 41"/>
          <p:cNvSpPr/>
          <p:nvPr/>
        </p:nvSpPr>
        <p:spPr>
          <a:xfrm>
            <a:off x="1849438" y="4892675"/>
            <a:ext cx="1985962" cy="33655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en-US" altLang="zh-CN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Share of Foreigners</a:t>
            </a:r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4592" name="AutoShape 42"/>
          <p:cNvSpPr/>
          <p:nvPr/>
        </p:nvSpPr>
        <p:spPr>
          <a:xfrm>
            <a:off x="8355013" y="4892675"/>
            <a:ext cx="2022475" cy="33655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/>
            <a:r>
              <a:rPr lang="en-US" altLang="zh-CN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Mediation framework</a:t>
            </a:r>
            <a:r>
              <a:rPr lang="zh-CN" altLang="en-US"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3570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Academic relevance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pic>
        <p:nvPicPr>
          <p:cNvPr id="24594" name="图片 4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4810" y="2691765"/>
            <a:ext cx="1169988" cy="1943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 Box 4"/>
          <p:cNvSpPr txBox="1"/>
          <p:nvPr/>
        </p:nvSpPr>
        <p:spPr>
          <a:xfrm>
            <a:off x="1299210" y="1136015"/>
            <a:ext cx="18649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Across countries</a:t>
            </a:r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554" name="Group 4"/>
          <p:cNvPicPr/>
          <p:nvPr/>
        </p:nvPicPr>
        <p:blipFill>
          <a:blip r:embed="rId1"/>
          <a:stretch>
            <a:fillRect/>
          </a:stretch>
        </p:blipFill>
        <p:spPr>
          <a:xfrm>
            <a:off x="5072063" y="4664075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555" name="Group 9"/>
          <p:cNvPicPr/>
          <p:nvPr/>
        </p:nvPicPr>
        <p:blipFill>
          <a:blip r:embed="rId2"/>
          <a:stretch>
            <a:fillRect/>
          </a:stretch>
        </p:blipFill>
        <p:spPr>
          <a:xfrm>
            <a:off x="5072063" y="3017838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556" name="Group 14"/>
          <p:cNvPicPr/>
          <p:nvPr/>
        </p:nvPicPr>
        <p:blipFill>
          <a:blip r:embed="rId3"/>
          <a:stretch>
            <a:fillRect/>
          </a:stretch>
        </p:blipFill>
        <p:spPr>
          <a:xfrm>
            <a:off x="5072063" y="1365250"/>
            <a:ext cx="1139825" cy="1285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7" name="Line 19"/>
          <p:cNvSpPr/>
          <p:nvPr/>
        </p:nvSpPr>
        <p:spPr>
          <a:xfrm>
            <a:off x="4784725" y="1919288"/>
            <a:ext cx="376238" cy="0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58" name="Line 20"/>
          <p:cNvSpPr/>
          <p:nvPr/>
        </p:nvSpPr>
        <p:spPr>
          <a:xfrm>
            <a:off x="4784725" y="3617913"/>
            <a:ext cx="376238" cy="0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59" name="Line 21"/>
          <p:cNvSpPr/>
          <p:nvPr/>
        </p:nvSpPr>
        <p:spPr>
          <a:xfrm>
            <a:off x="4784725" y="5230813"/>
            <a:ext cx="376238" cy="0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60" name="Line 22"/>
          <p:cNvSpPr/>
          <p:nvPr/>
        </p:nvSpPr>
        <p:spPr>
          <a:xfrm flipH="1">
            <a:off x="4783138" y="1919288"/>
            <a:ext cx="1587" cy="3311525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61" name="Line 23"/>
          <p:cNvSpPr/>
          <p:nvPr/>
        </p:nvSpPr>
        <p:spPr>
          <a:xfrm>
            <a:off x="4418013" y="3617913"/>
            <a:ext cx="376237" cy="0"/>
          </a:xfrm>
          <a:prstGeom prst="line">
            <a:avLst/>
          </a:prstGeom>
          <a:ln w="63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539" name="AutoShape 24"/>
          <p:cNvSpPr/>
          <p:nvPr/>
        </p:nvSpPr>
        <p:spPr>
          <a:xfrm>
            <a:off x="6229350" y="1625600"/>
            <a:ext cx="5802630" cy="44767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2400" b="1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Variables under control of management</a:t>
            </a:r>
            <a:endParaRPr lang="en-US" altLang="zh-CN" sz="2400" b="1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3563" name="AutoShape 25"/>
          <p:cNvSpPr/>
          <p:nvPr/>
        </p:nvSpPr>
        <p:spPr>
          <a:xfrm>
            <a:off x="6229350" y="2149475"/>
            <a:ext cx="5499100" cy="2873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All moderators, are to a certain extent manipulable by management </a:t>
            </a:r>
            <a:r>
              <a:rPr lang="zh-CN" altLang="en-US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2541" name="AutoShape 26"/>
          <p:cNvSpPr/>
          <p:nvPr/>
        </p:nvSpPr>
        <p:spPr>
          <a:xfrm>
            <a:off x="6229350" y="3171825"/>
            <a:ext cx="3836988" cy="44767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2400" b="1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cs typeface="Calibri" panose="020F0502020204030204" pitchFamily="2" charset="0"/>
                <a:sym typeface="Microsoft YaHei" panose="020B0503020204020204" pitchFamily="2" charset="-122"/>
              </a:rPr>
              <a:t>Should you move?</a:t>
            </a:r>
            <a:endParaRPr lang="en-US" altLang="zh-CN" sz="2400" b="1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3565" name="AutoShape 27"/>
          <p:cNvSpPr/>
          <p:nvPr/>
        </p:nvSpPr>
        <p:spPr>
          <a:xfrm>
            <a:off x="6229350" y="3695700"/>
            <a:ext cx="5499100" cy="2873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Crowd size vs crowd occupancy</a:t>
            </a:r>
            <a:r>
              <a:rPr lang="zh-CN" altLang="en-US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2543" name="AutoShape 28"/>
          <p:cNvSpPr/>
          <p:nvPr/>
        </p:nvSpPr>
        <p:spPr>
          <a:xfrm>
            <a:off x="6229350" y="4841875"/>
            <a:ext cx="4972685" cy="44767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2400" b="1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Off vs on-pitch performance</a:t>
            </a:r>
            <a:endParaRPr lang="en-US" altLang="zh-CN" sz="2400" b="1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3567" name="AutoShape 29"/>
          <p:cNvSpPr/>
          <p:nvPr/>
        </p:nvSpPr>
        <p:spPr>
          <a:xfrm>
            <a:off x="6229350" y="5364163"/>
            <a:ext cx="5499100" cy="287337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Synergies between off-pitch performance and on-pitch performance</a:t>
            </a:r>
            <a:r>
              <a:rPr lang="zh-CN" altLang="en-US" sz="16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1600">
              <a:solidFill>
                <a:srgbClr val="000000"/>
              </a:solidFill>
              <a:latin typeface="Calibri" panose="020F0502020204030204" pitchFamily="2" charset="0"/>
              <a:cs typeface="Calibri" panose="020F0502020204030204" pitchFamily="2" charset="0"/>
              <a:sym typeface="Microsoft YaHei" panose="020B0503020204020204" pitchFamily="2" charset="-122"/>
            </a:endParaRPr>
          </a:p>
        </p:txBody>
      </p:sp>
      <p:sp>
        <p:nvSpPr>
          <p:cNvPr id="22545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Managerial Relevance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pic>
        <p:nvPicPr>
          <p:cNvPr id="23569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50" y="4333875"/>
            <a:ext cx="2968625" cy="206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1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5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5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300"/>
                            </p:stCondLst>
                            <p:childTnLst>
                              <p:par>
                                <p:cTn id="20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9" grpId="0"/>
      <p:bldP spid="22541" grpId="0"/>
      <p:bldP spid="22543" grpId="0"/>
      <p:bldP spid="225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矩形 10"/>
          <p:cNvSpPr/>
          <p:nvPr/>
        </p:nvSpPr>
        <p:spPr>
          <a:xfrm>
            <a:off x="5062538" y="3719513"/>
            <a:ext cx="51466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zh-CN" altLang="en-US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Enter your text here, or paste your text here. 
</a:t>
            </a:r>
            <a:endParaRPr lang="zh-CN" altLang="en-US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cxnSp>
        <p:nvCxnSpPr>
          <p:cNvPr id="25602" name="直接连接符 15"/>
          <p:cNvCxnSpPr/>
          <p:nvPr/>
        </p:nvCxnSpPr>
        <p:spPr>
          <a:xfrm flipV="1">
            <a:off x="5062538" y="3719513"/>
            <a:ext cx="4897437" cy="15875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03" name="矩形 5"/>
          <p:cNvSpPr/>
          <p:nvPr/>
        </p:nvSpPr>
        <p:spPr>
          <a:xfrm>
            <a:off x="5062538" y="2905125"/>
            <a:ext cx="498094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Theoretical framework</a:t>
            </a:r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sp>
        <p:nvSpPr>
          <p:cNvPr id="25604" name="椭圆 17"/>
          <p:cNvSpPr/>
          <p:nvPr/>
        </p:nvSpPr>
        <p:spPr>
          <a:xfrm>
            <a:off x="7143750" y="-3698875"/>
            <a:ext cx="2185988" cy="2185988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pic>
        <p:nvPicPr>
          <p:cNvPr id="25605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8313" y="2578100"/>
            <a:ext cx="3070225" cy="37782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5606" name="组合 24582"/>
          <p:cNvGrpSpPr/>
          <p:nvPr/>
        </p:nvGrpSpPr>
        <p:grpSpPr>
          <a:xfrm>
            <a:off x="1671638" y="2355850"/>
            <a:ext cx="1219200" cy="1185863"/>
            <a:chOff x="0" y="0"/>
            <a:chExt cx="2424112" cy="2424112"/>
          </a:xfrm>
        </p:grpSpPr>
        <p:pic>
          <p:nvPicPr>
            <p:cNvPr id="25607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04182">
              <a:off x="0" y="0"/>
              <a:ext cx="2424112" cy="242411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5608" name="椭圆 9"/>
            <p:cNvSpPr/>
            <p:nvPr/>
          </p:nvSpPr>
          <p:spPr>
            <a:xfrm>
              <a:off x="419800" y="392662"/>
              <a:ext cx="1584511" cy="1638789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 eaLnBrk="0" hangingPunct="0"/>
              <a:r>
                <a:rPr lang="en-US" altLang="zh-CN" sz="6600" b="1" dirty="0">
                  <a:solidFill>
                    <a:srgbClr val="2D9C39"/>
                  </a:solidFill>
                  <a:latin typeface="Chaparral Pro" pitchFamily="2" charset="0"/>
                  <a:ea typeface="DFPOP1-W9" pitchFamily="1" charset="-128"/>
                </a:rPr>
                <a:t>2</a:t>
              </a:r>
              <a:endParaRPr lang="zh-CN" altLang="en-US" sz="6600" b="1" dirty="0">
                <a:solidFill>
                  <a:srgbClr val="2D9C39"/>
                </a:solidFill>
                <a:latin typeface="Chaparral Pro" pitchFamily="2" charset="0"/>
                <a:ea typeface="DFPOP1-W9" pitchFamily="1" charset="-128"/>
              </a:endParaRPr>
            </a:p>
          </p:txBody>
        </p:sp>
      </p:grp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5" name="AutoShape 9"/>
          <p:cNvSpPr/>
          <p:nvPr/>
        </p:nvSpPr>
        <p:spPr>
          <a:xfrm>
            <a:off x="5184140" y="1276985"/>
            <a:ext cx="6221095" cy="3892550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0" tIns="0" rIns="0" bIns="0" anchor="ctr"/>
          <a:p>
            <a:pPr algn="ctr" hangingPunct="0">
              <a:lnSpc>
                <a:spcPct val="150000"/>
              </a:lnSpc>
            </a:pPr>
            <a:endParaRPr lang="zh-CN" altLang="en-US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sym typeface="Calibri" panose="020F0502020204030204" pitchFamily="2" charset="0"/>
            </a:endParaRPr>
          </a:p>
        </p:txBody>
      </p:sp>
      <p:sp>
        <p:nvSpPr>
          <p:cNvPr id="29703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Conceptual framework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pic>
        <p:nvPicPr>
          <p:cNvPr id="9" name="Picture 9" descr="Conceptualmodelnew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830" y="1719580"/>
            <a:ext cx="10868025" cy="388112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1747" name="组合 30723"/>
          <p:cNvGrpSpPr/>
          <p:nvPr/>
        </p:nvGrpSpPr>
        <p:grpSpPr>
          <a:xfrm>
            <a:off x="1046798" y="1591945"/>
            <a:ext cx="2913062" cy="1807210"/>
            <a:chOff x="0" y="0"/>
            <a:chExt cx="2913063" cy="1807210"/>
          </a:xfrm>
        </p:grpSpPr>
        <p:sp>
          <p:nvSpPr>
            <p:cNvPr id="31748" name="AutoShape 4"/>
            <p:cNvSpPr/>
            <p:nvPr/>
          </p:nvSpPr>
          <p:spPr>
            <a:xfrm>
              <a:off x="0" y="0"/>
              <a:ext cx="2913063" cy="1719263"/>
            </a:xfrm>
            <a:prstGeom prst="roundRect">
              <a:avLst>
                <a:gd name="adj" fmla="val 6736"/>
              </a:avLst>
            </a:pr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  <p:sp>
          <p:nvSpPr>
            <p:cNvPr id="31749" name="AutoShape 5"/>
            <p:cNvSpPr/>
            <p:nvPr/>
          </p:nvSpPr>
          <p:spPr>
            <a:xfrm>
              <a:off x="0" y="487680"/>
              <a:ext cx="2845436" cy="1319530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noFill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 altLang="en-US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r>
                <a:rPr lang="en-US" altLang="zh-CN" sz="1200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Crowd support positively affects team performance</a:t>
              </a:r>
              <a:r>
                <a:rPr lang="zh-CN" altLang="en-US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
</a:t>
              </a:r>
              <a:endParaRPr lang="zh-CN" altLang="en-US" sz="2800" b="1">
                <a:solidFill>
                  <a:srgbClr val="000000"/>
                </a:solidFill>
                <a:ea typeface="SimSun" panose="02010600030101010101" pitchFamily="2" charset="-122"/>
                <a:sym typeface="Bodoni MT Black" panose="02070A03080606020203" pitchFamily="2" charset="0"/>
              </a:endParaRPr>
            </a:p>
            <a:p>
              <a:pPr algn="ctr" hangingPunct="0">
                <a:lnSpc>
                  <a:spcPct val="150000"/>
                </a:lnSpc>
              </a:pPr>
              <a:endParaRPr lang="zh-CN" altLang="en-US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</p:grpSp>
      <p:grpSp>
        <p:nvGrpSpPr>
          <p:cNvPr id="31750" name="组合 30726"/>
          <p:cNvGrpSpPr/>
          <p:nvPr/>
        </p:nvGrpSpPr>
        <p:grpSpPr>
          <a:xfrm>
            <a:off x="4703445" y="1590993"/>
            <a:ext cx="2913063" cy="1717675"/>
            <a:chOff x="0" y="0"/>
            <a:chExt cx="2913063" cy="1717675"/>
          </a:xfrm>
        </p:grpSpPr>
        <p:sp>
          <p:nvSpPr>
            <p:cNvPr id="31751" name="AutoShape 7"/>
            <p:cNvSpPr/>
            <p:nvPr/>
          </p:nvSpPr>
          <p:spPr>
            <a:xfrm>
              <a:off x="0" y="0"/>
              <a:ext cx="2913063" cy="1717675"/>
            </a:xfrm>
            <a:prstGeom prst="roundRect">
              <a:avLst>
                <a:gd name="adj" fmla="val 6736"/>
              </a:avLst>
            </a:pr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  <p:sp>
          <p:nvSpPr>
            <p:cNvPr id="31752" name="AutoShape 8"/>
            <p:cNvSpPr/>
            <p:nvPr/>
          </p:nvSpPr>
          <p:spPr>
            <a:xfrm>
              <a:off x="33876" y="337375"/>
              <a:ext cx="2845310" cy="1042925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noFill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r>
                <a:rPr lang="en-US" altLang="zh-CN" sz="1200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The positive effect of crowd support on team performance is mediated by referee bias</a:t>
              </a: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cs typeface="Calibri" panose="020F0502020204030204" pitchFamily="2" charset="0"/>
                <a:sym typeface="Microsoft YaHei" panose="020B0503020204020204" pitchFamily="2" charset="-122"/>
              </a:endParaRPr>
            </a:p>
          </p:txBody>
        </p:sp>
      </p:grpSp>
      <p:grpSp>
        <p:nvGrpSpPr>
          <p:cNvPr id="31753" name="组合 30729"/>
          <p:cNvGrpSpPr/>
          <p:nvPr/>
        </p:nvGrpSpPr>
        <p:grpSpPr>
          <a:xfrm>
            <a:off x="4735830" y="3723005"/>
            <a:ext cx="3063240" cy="1718310"/>
            <a:chOff x="0" y="-635"/>
            <a:chExt cx="2914650" cy="1718310"/>
          </a:xfrm>
        </p:grpSpPr>
        <p:sp>
          <p:nvSpPr>
            <p:cNvPr id="31754" name="AutoShape 10"/>
            <p:cNvSpPr/>
            <p:nvPr/>
          </p:nvSpPr>
          <p:spPr>
            <a:xfrm>
              <a:off x="0" y="0"/>
              <a:ext cx="2914650" cy="1717675"/>
            </a:xfrm>
            <a:prstGeom prst="roundRect">
              <a:avLst>
                <a:gd name="adj" fmla="val 6736"/>
              </a:avLst>
            </a:pr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  <p:sp>
          <p:nvSpPr>
            <p:cNvPr id="31755" name="AutoShape 11"/>
            <p:cNvSpPr/>
            <p:nvPr/>
          </p:nvSpPr>
          <p:spPr>
            <a:xfrm>
              <a:off x="33835" y="-635"/>
              <a:ext cx="2880815" cy="1646555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noFill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r>
                <a:rPr lang="en-US" altLang="zh-CN" sz="1200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A higher share of foreigners weakens the effect of crowd support on team performance and weakens the mediating effect of referee  bias</a:t>
              </a:r>
              <a:r>
                <a:rPr lang="en-US" altLang="zh-CN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 </a:t>
              </a:r>
              <a:r>
                <a:rPr lang="zh-CN" altLang="en-US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
</a:t>
              </a:r>
              <a:endParaRPr lang="zh-CN" altLang="en-US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</p:grpSp>
      <p:grpSp>
        <p:nvGrpSpPr>
          <p:cNvPr id="31756" name="组合 30732"/>
          <p:cNvGrpSpPr/>
          <p:nvPr/>
        </p:nvGrpSpPr>
        <p:grpSpPr>
          <a:xfrm>
            <a:off x="1046798" y="3723640"/>
            <a:ext cx="2913062" cy="1719263"/>
            <a:chOff x="0" y="0"/>
            <a:chExt cx="2913063" cy="1719263"/>
          </a:xfrm>
        </p:grpSpPr>
        <p:sp>
          <p:nvSpPr>
            <p:cNvPr id="31757" name="AutoShape 13"/>
            <p:cNvSpPr/>
            <p:nvPr/>
          </p:nvSpPr>
          <p:spPr>
            <a:xfrm>
              <a:off x="0" y="0"/>
              <a:ext cx="2913063" cy="1719263"/>
            </a:xfrm>
            <a:prstGeom prst="roundRect">
              <a:avLst>
                <a:gd name="adj" fmla="val 6736"/>
              </a:avLst>
            </a:pr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  <p:sp>
          <p:nvSpPr>
            <p:cNvPr id="31758" name="AutoShape 14"/>
            <p:cNvSpPr/>
            <p:nvPr/>
          </p:nvSpPr>
          <p:spPr>
            <a:xfrm>
              <a:off x="33655" y="338455"/>
              <a:ext cx="2845436" cy="1378585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noFill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endParaRPr>
            </a:p>
            <a:p>
              <a:pPr algn="ctr" hangingPunct="0">
                <a:lnSpc>
                  <a:spcPct val="150000"/>
                </a:lnSpc>
              </a:pPr>
              <a:r>
                <a:rPr lang="en-US" altLang="zh-CN" sz="1200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A higher occupancy rate strengthens the effect of crowd support on team performance and strengthens the mediating effect of referee bias</a:t>
              </a:r>
              <a:r>
                <a:rPr lang="zh-CN" altLang="en-US" sz="1200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
</a:t>
              </a:r>
              <a:r>
                <a:rPr lang="zh-CN" altLang="en-US">
                  <a:solidFill>
                    <a:srgbClr val="000000"/>
                  </a:solidFill>
                  <a:latin typeface="Calibri" panose="020F0502020204030204" pitchFamily="2" charset="0"/>
                  <a:cs typeface="Calibri" panose="020F0502020204030204" pitchFamily="2" charset="0"/>
                  <a:sym typeface="Microsoft YaHei" panose="020B0503020204020204" pitchFamily="2" charset="-122"/>
                </a:rPr>
                <a:t>
</a:t>
              </a:r>
              <a:endParaRPr lang="zh-CN" altLang="en-US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</p:grpSp>
      <p:grpSp>
        <p:nvGrpSpPr>
          <p:cNvPr id="31759" name="组合 30735"/>
          <p:cNvGrpSpPr/>
          <p:nvPr/>
        </p:nvGrpSpPr>
        <p:grpSpPr>
          <a:xfrm>
            <a:off x="421958" y="1027748"/>
            <a:ext cx="976312" cy="974725"/>
            <a:chOff x="0" y="0"/>
            <a:chExt cx="976313" cy="974725"/>
          </a:xfrm>
        </p:grpSpPr>
        <p:sp>
          <p:nvSpPr>
            <p:cNvPr id="31760" name="AutoShape 16"/>
            <p:cNvSpPr/>
            <p:nvPr/>
          </p:nvSpPr>
          <p:spPr>
            <a:xfrm>
              <a:off x="0" y="0"/>
              <a:ext cx="976313" cy="9747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31761" name="组合 30737"/>
            <p:cNvGrpSpPr/>
            <p:nvPr/>
          </p:nvGrpSpPr>
          <p:grpSpPr>
            <a:xfrm>
              <a:off x="93703" y="73342"/>
              <a:ext cx="788906" cy="828040"/>
              <a:chOff x="0" y="0"/>
              <a:chExt cx="788906" cy="828040"/>
            </a:xfrm>
          </p:grpSpPr>
          <p:sp>
            <p:nvSpPr>
              <p:cNvPr id="31762" name="AutoShape 18"/>
              <p:cNvSpPr/>
              <p:nvPr/>
            </p:nvSpPr>
            <p:spPr>
              <a:xfrm>
                <a:off x="0" y="20208"/>
                <a:ext cx="788906" cy="787624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1763" name="AutoShape 19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1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  <p:grpSp>
        <p:nvGrpSpPr>
          <p:cNvPr id="31764" name="组合 30740"/>
          <p:cNvGrpSpPr/>
          <p:nvPr/>
        </p:nvGrpSpPr>
        <p:grpSpPr>
          <a:xfrm>
            <a:off x="4105910" y="1007428"/>
            <a:ext cx="976313" cy="974725"/>
            <a:chOff x="0" y="0"/>
            <a:chExt cx="976313" cy="974725"/>
          </a:xfrm>
        </p:grpSpPr>
        <p:sp>
          <p:nvSpPr>
            <p:cNvPr id="31765" name="AutoShape 21"/>
            <p:cNvSpPr/>
            <p:nvPr/>
          </p:nvSpPr>
          <p:spPr>
            <a:xfrm>
              <a:off x="0" y="0"/>
              <a:ext cx="976313" cy="9747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31766" name="组合 30742"/>
            <p:cNvGrpSpPr/>
            <p:nvPr/>
          </p:nvGrpSpPr>
          <p:grpSpPr>
            <a:xfrm>
              <a:off x="93703" y="73342"/>
              <a:ext cx="788906" cy="828040"/>
              <a:chOff x="0" y="0"/>
              <a:chExt cx="788906" cy="828040"/>
            </a:xfrm>
          </p:grpSpPr>
          <p:sp>
            <p:nvSpPr>
              <p:cNvPr id="31767" name="AutoShape 23"/>
              <p:cNvSpPr/>
              <p:nvPr/>
            </p:nvSpPr>
            <p:spPr>
              <a:xfrm>
                <a:off x="0" y="20208"/>
                <a:ext cx="788906" cy="787624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1768" name="AutoShape 24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2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  <p:grpSp>
        <p:nvGrpSpPr>
          <p:cNvPr id="31769" name="组合 30745"/>
          <p:cNvGrpSpPr/>
          <p:nvPr/>
        </p:nvGrpSpPr>
        <p:grpSpPr>
          <a:xfrm>
            <a:off x="342583" y="3308668"/>
            <a:ext cx="976312" cy="976312"/>
            <a:chOff x="0" y="0"/>
            <a:chExt cx="976313" cy="976313"/>
          </a:xfrm>
        </p:grpSpPr>
        <p:sp>
          <p:nvSpPr>
            <p:cNvPr id="31770" name="AutoShape 26"/>
            <p:cNvSpPr/>
            <p:nvPr/>
          </p:nvSpPr>
          <p:spPr>
            <a:xfrm>
              <a:off x="0" y="0"/>
              <a:ext cx="976313" cy="9763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31771" name="组合 30747"/>
            <p:cNvGrpSpPr/>
            <p:nvPr/>
          </p:nvGrpSpPr>
          <p:grpSpPr>
            <a:xfrm>
              <a:off x="93703" y="74135"/>
              <a:ext cx="788906" cy="828041"/>
              <a:chOff x="0" y="0"/>
              <a:chExt cx="788906" cy="828040"/>
            </a:xfrm>
          </p:grpSpPr>
          <p:sp>
            <p:nvSpPr>
              <p:cNvPr id="31772" name="AutoShape 28"/>
              <p:cNvSpPr/>
              <p:nvPr/>
            </p:nvSpPr>
            <p:spPr>
              <a:xfrm>
                <a:off x="0" y="19567"/>
                <a:ext cx="788906" cy="788906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1773" name="AutoShape 29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4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  <p:grpSp>
        <p:nvGrpSpPr>
          <p:cNvPr id="31774" name="组合 30750"/>
          <p:cNvGrpSpPr/>
          <p:nvPr/>
        </p:nvGrpSpPr>
        <p:grpSpPr>
          <a:xfrm>
            <a:off x="4002405" y="3237548"/>
            <a:ext cx="976313" cy="976312"/>
            <a:chOff x="0" y="0"/>
            <a:chExt cx="976313" cy="976313"/>
          </a:xfrm>
        </p:grpSpPr>
        <p:sp>
          <p:nvSpPr>
            <p:cNvPr id="31775" name="AutoShape 31"/>
            <p:cNvSpPr/>
            <p:nvPr/>
          </p:nvSpPr>
          <p:spPr>
            <a:xfrm>
              <a:off x="0" y="0"/>
              <a:ext cx="976313" cy="9763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31776" name="组合 30752"/>
            <p:cNvGrpSpPr/>
            <p:nvPr/>
          </p:nvGrpSpPr>
          <p:grpSpPr>
            <a:xfrm>
              <a:off x="93703" y="74135"/>
              <a:ext cx="788906" cy="828041"/>
              <a:chOff x="0" y="0"/>
              <a:chExt cx="788906" cy="828040"/>
            </a:xfrm>
          </p:grpSpPr>
          <p:sp>
            <p:nvSpPr>
              <p:cNvPr id="31777" name="AutoShape 33"/>
              <p:cNvSpPr/>
              <p:nvPr/>
            </p:nvSpPr>
            <p:spPr>
              <a:xfrm>
                <a:off x="0" y="19567"/>
                <a:ext cx="788906" cy="788906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1778" name="AutoShape 34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5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  <p:sp>
        <p:nvSpPr>
          <p:cNvPr id="30756" name="AutoShape 1"/>
          <p:cNvSpPr/>
          <p:nvPr/>
        </p:nvSpPr>
        <p:spPr>
          <a:xfrm>
            <a:off x="342900" y="41275"/>
            <a:ext cx="5175250" cy="544513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noFill/>
          </a:ln>
        </p:spPr>
        <p:txBody>
          <a:bodyPr lIns="45719" tIns="45719" rIns="45719" bIns="45719" anchor="t"/>
          <a:p>
            <a:pPr hangingPunct="0"/>
            <a:r>
              <a:rPr lang="en-US" sz="3200" b="1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Hypotheses</a:t>
            </a:r>
            <a:r>
              <a:rPr lang="en-US" altLang="zh-CN" sz="2000" dirty="0">
                <a:solidFill>
                  <a:schemeClr val="bg1"/>
                </a:solidFill>
                <a:latin typeface="Calibri" panose="020F0502020204030204" pitchFamily="2" charset="0"/>
                <a:cs typeface="Calibri" panose="020F0502020204030204" pitchFamily="2" charset="0"/>
                <a:sym typeface="Microsoft YaHei" panose="020B0503020204020204" pitchFamily="2" charset="-122"/>
              </a:rPr>
              <a:t>
</a:t>
            </a:r>
            <a:endParaRPr lang="zh-CN" altLang="en-US" sz="2000" dirty="0">
              <a:solidFill>
                <a:schemeClr val="bg1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grpSp>
        <p:nvGrpSpPr>
          <p:cNvPr id="2" name="组合 30726"/>
          <p:cNvGrpSpPr/>
          <p:nvPr/>
        </p:nvGrpSpPr>
        <p:grpSpPr>
          <a:xfrm>
            <a:off x="4953856" y="1590993"/>
            <a:ext cx="6550757" cy="1717675"/>
            <a:chOff x="33876" y="-635"/>
            <a:chExt cx="6550757" cy="1717675"/>
          </a:xfrm>
        </p:grpSpPr>
        <p:sp>
          <p:nvSpPr>
            <p:cNvPr id="3" name="AutoShape 7"/>
            <p:cNvSpPr/>
            <p:nvPr/>
          </p:nvSpPr>
          <p:spPr>
            <a:xfrm>
              <a:off x="3671570" y="-635"/>
              <a:ext cx="2913063" cy="1717675"/>
            </a:xfrm>
            <a:prstGeom prst="roundRect">
              <a:avLst>
                <a:gd name="adj" fmla="val 6736"/>
              </a:avLst>
            </a:pr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r>
                <a:rPr lang="en-US" altLang="zh-CN" sz="1200">
                  <a:solidFill>
                    <a:srgbClr val="000000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rPr>
                <a:t>A bigger crowd size  increases the effect of crowd support and increases the mediating effect</a:t>
              </a:r>
              <a:endParaRPr lang="en-US" altLang="zh-CN" sz="1200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  <p:sp>
          <p:nvSpPr>
            <p:cNvPr id="4" name="AutoShape 8"/>
            <p:cNvSpPr/>
            <p:nvPr/>
          </p:nvSpPr>
          <p:spPr>
            <a:xfrm>
              <a:off x="33876" y="337375"/>
              <a:ext cx="2845310" cy="1042925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noFill/>
            </a:ln>
          </p:spPr>
          <p:txBody>
            <a:bodyPr lIns="0" tIns="0" rIns="0" bIns="0" anchor="ctr"/>
            <a:p>
              <a:pPr algn="ctr" hangingPunct="0">
                <a:lnSpc>
                  <a:spcPct val="150000"/>
                </a:lnSpc>
              </a:pPr>
              <a:endParaRPr lang="zh-CN" altLang="en-US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endParaRPr>
            </a:p>
          </p:txBody>
        </p:sp>
      </p:grpSp>
      <p:grpSp>
        <p:nvGrpSpPr>
          <p:cNvPr id="13" name="组合 30740"/>
          <p:cNvGrpSpPr/>
          <p:nvPr/>
        </p:nvGrpSpPr>
        <p:grpSpPr>
          <a:xfrm>
            <a:off x="7936865" y="1027748"/>
            <a:ext cx="976313" cy="974725"/>
            <a:chOff x="0" y="0"/>
            <a:chExt cx="976313" cy="974725"/>
          </a:xfrm>
        </p:grpSpPr>
        <p:sp>
          <p:nvSpPr>
            <p:cNvPr id="14" name="AutoShape 21"/>
            <p:cNvSpPr/>
            <p:nvPr/>
          </p:nvSpPr>
          <p:spPr>
            <a:xfrm>
              <a:off x="0" y="0"/>
              <a:ext cx="976313" cy="9747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15" name="组合 30742"/>
            <p:cNvGrpSpPr/>
            <p:nvPr/>
          </p:nvGrpSpPr>
          <p:grpSpPr>
            <a:xfrm>
              <a:off x="93703" y="73342"/>
              <a:ext cx="788906" cy="828040"/>
              <a:chOff x="0" y="0"/>
              <a:chExt cx="788906" cy="828040"/>
            </a:xfrm>
          </p:grpSpPr>
          <p:sp>
            <p:nvSpPr>
              <p:cNvPr id="16" name="AutoShape 23"/>
              <p:cNvSpPr/>
              <p:nvPr/>
            </p:nvSpPr>
            <p:spPr>
              <a:xfrm>
                <a:off x="0" y="20208"/>
                <a:ext cx="788906" cy="787624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7" name="AutoShape 24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3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  <p:sp>
        <p:nvSpPr>
          <p:cNvPr id="18" name="AutoShape 7"/>
          <p:cNvSpPr/>
          <p:nvPr/>
        </p:nvSpPr>
        <p:spPr>
          <a:xfrm>
            <a:off x="8592185" y="3723005"/>
            <a:ext cx="2988945" cy="1717675"/>
          </a:xfrm>
          <a:prstGeom prst="roundRect">
            <a:avLst>
              <a:gd name="adj" fmla="val 6736"/>
            </a:avLst>
          </a:prstGeom>
          <a:solidFill>
            <a:srgbClr val="FFFFFF">
              <a:alpha val="68999"/>
            </a:srgbClr>
          </a:solidFill>
          <a:ln w="12700" cap="flat" cmpd="sng">
            <a:solidFill>
              <a:srgbClr val="2D9C3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 hangingPunct="0">
              <a:lnSpc>
                <a:spcPct val="150000"/>
              </a:lnSpc>
            </a:pPr>
            <a:r>
              <a:rPr lang="en-US" altLang="zh-CN" sz="1200">
                <a:solidFill>
                  <a:srgbClr val="000000"/>
                </a:solidFill>
                <a:latin typeface="Calibri" panose="020F0502020204030204" pitchFamily="2" charset="0"/>
                <a:ea typeface="SimSun" panose="02010600030101010101" pitchFamily="2" charset="-122"/>
                <a:sym typeface="Calibri" panose="020F0502020204030204" pitchFamily="2" charset="0"/>
              </a:rPr>
              <a:t>The effect of crowd support is weaker for teams with a higher average age</a:t>
            </a:r>
            <a:endParaRPr lang="en-US" altLang="zh-CN" sz="1200">
              <a:solidFill>
                <a:srgbClr val="000000"/>
              </a:solidFill>
              <a:latin typeface="Calibri" panose="020F0502020204030204" pitchFamily="2" charset="0"/>
              <a:ea typeface="SimSun" panose="02010600030101010101" pitchFamily="2" charset="-122"/>
              <a:sym typeface="Calibri" panose="020F0502020204030204" pitchFamily="2" charset="0"/>
            </a:endParaRPr>
          </a:p>
        </p:txBody>
      </p:sp>
      <p:grpSp>
        <p:nvGrpSpPr>
          <p:cNvPr id="19" name="组合 30750"/>
          <p:cNvGrpSpPr/>
          <p:nvPr/>
        </p:nvGrpSpPr>
        <p:grpSpPr>
          <a:xfrm>
            <a:off x="7842885" y="3237548"/>
            <a:ext cx="976313" cy="976312"/>
            <a:chOff x="0" y="0"/>
            <a:chExt cx="976313" cy="976313"/>
          </a:xfrm>
        </p:grpSpPr>
        <p:sp>
          <p:nvSpPr>
            <p:cNvPr id="20" name="AutoShape 31"/>
            <p:cNvSpPr/>
            <p:nvPr/>
          </p:nvSpPr>
          <p:spPr>
            <a:xfrm>
              <a:off x="0" y="0"/>
              <a:ext cx="976313" cy="9763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FFFFFF">
                <a:alpha val="68999"/>
              </a:srgbClr>
            </a:solidFill>
            <a:ln w="12700" cap="flat" cmpd="sng">
              <a:solidFill>
                <a:srgbClr val="2D9C3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21" name="组合 30752"/>
            <p:cNvGrpSpPr/>
            <p:nvPr/>
          </p:nvGrpSpPr>
          <p:grpSpPr>
            <a:xfrm>
              <a:off x="93703" y="74135"/>
              <a:ext cx="788906" cy="828041"/>
              <a:chOff x="0" y="0"/>
              <a:chExt cx="788906" cy="828040"/>
            </a:xfrm>
          </p:grpSpPr>
          <p:sp>
            <p:nvSpPr>
              <p:cNvPr id="22" name="AutoShape 33"/>
              <p:cNvSpPr/>
              <p:nvPr/>
            </p:nvSpPr>
            <p:spPr>
              <a:xfrm>
                <a:off x="0" y="19567"/>
                <a:ext cx="788906" cy="788906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D9C39"/>
              </a:solidFill>
              <a:ln w="12700" cap="flat" cmpd="sng">
                <a:solidFill>
                  <a:srgbClr val="257BC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3" name="AutoShape 34"/>
              <p:cNvSpPr/>
              <p:nvPr/>
            </p:nvSpPr>
            <p:spPr>
              <a:xfrm>
                <a:off x="115523" y="0"/>
                <a:ext cx="557859" cy="828040"/>
              </a:xfrm>
              <a:custGeom>
                <a:avLst/>
                <a:gdLst>
                  <a:gd name="txL" fmla="*/ 0 w 21600"/>
                  <a:gd name="txT" fmla="*/ 0 h 21600"/>
                  <a:gd name="txR" fmla="*/ 21600 w 21600"/>
                  <a:gd name="txB" fmla="*/ 21600 h 216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>
                <a:noFill/>
              </a:ln>
            </p:spPr>
            <p:txBody>
              <a:bodyPr lIns="0" tIns="0" rIns="0" bIns="0" anchor="ctr"/>
              <a:p>
                <a:pPr algn="ctr" hangingPunct="0"/>
                <a:r>
                  <a:rPr lang="en-US" altLang="zh-CN" sz="4800" b="1">
                    <a:solidFill>
                      <a:schemeClr val="bg1"/>
                    </a:solidFill>
                    <a:ea typeface="SimSun" panose="02010600030101010101" pitchFamily="2" charset="-122"/>
                    <a:sym typeface="Bodoni MT Black" panose="02070A03080606020203" pitchFamily="2" charset="0"/>
                  </a:rPr>
                  <a:t>6</a:t>
                </a:r>
                <a:endParaRPr lang="en-US" altLang="zh-CN">
                  <a:solidFill>
                    <a:schemeClr val="bg1"/>
                  </a:solidFill>
                  <a:latin typeface="Calibri" panose="020F0502020204030204" pitchFamily="2" charset="0"/>
                  <a:ea typeface="SimSun" panose="02010600030101010101" pitchFamily="2" charset="-122"/>
                  <a:sym typeface="Calibri" panose="020F0502020204030204" pitchFamily="2" charset="0"/>
                </a:endParaRP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793" name="矩形 10"/>
          <p:cNvSpPr/>
          <p:nvPr/>
        </p:nvSpPr>
        <p:spPr>
          <a:xfrm>
            <a:off x="4675188" y="3275013"/>
            <a:ext cx="51466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eaLnBrk="0" hangingPunct="0">
              <a:lnSpc>
                <a:spcPct val="150000"/>
              </a:lnSpc>
            </a:pPr>
            <a:r>
              <a:rPr lang="zh-CN" altLang="en-US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Enter your text here, or paste your text here. 
</a:t>
            </a:r>
            <a:endParaRPr lang="zh-CN" altLang="en-US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</a:endParaRPr>
          </a:p>
        </p:txBody>
      </p:sp>
      <p:cxnSp>
        <p:nvCxnSpPr>
          <p:cNvPr id="33794" name="直接连接符 15"/>
          <p:cNvCxnSpPr/>
          <p:nvPr/>
        </p:nvCxnSpPr>
        <p:spPr>
          <a:xfrm flipV="1">
            <a:off x="4675188" y="3275013"/>
            <a:ext cx="4897437" cy="15875"/>
          </a:xfrm>
          <a:prstGeom prst="line">
            <a:avLst/>
          </a:prstGeom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795" name="矩形 5"/>
          <p:cNvSpPr/>
          <p:nvPr/>
        </p:nvSpPr>
        <p:spPr>
          <a:xfrm>
            <a:off x="4675188" y="2460625"/>
            <a:ext cx="460375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Data &amp; M</a:t>
            </a:r>
            <a:r>
              <a:rPr lang="zh-CN" altLang="en-US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e</a:t>
            </a:r>
            <a:r>
              <a:rPr lang="en-US" altLang="zh-CN" sz="4000" b="1" dirty="0">
                <a:solidFill>
                  <a:srgbClr val="2D9C39"/>
                </a:solidFill>
                <a:latin typeface="Calibri" panose="020F0502020204030204" pitchFamily="2" charset="0"/>
                <a:cs typeface="Calibri" panose="020F0502020204030204" pitchFamily="2" charset="0"/>
              </a:rPr>
              <a:t>thodology</a:t>
            </a:r>
            <a:endParaRPr lang="en-US" altLang="zh-CN" sz="4000" b="1" dirty="0">
              <a:solidFill>
                <a:srgbClr val="2D9C39"/>
              </a:solidFill>
              <a:latin typeface="Calibri" panose="020F0502020204030204" pitchFamily="2" charset="0"/>
              <a:ea typeface="Calibri" panose="020F0502020204030204" pitchFamily="2" charset="0"/>
              <a:cs typeface="Calibri" panose="020F0502020204030204" pitchFamily="2" charset="0"/>
            </a:endParaRPr>
          </a:p>
        </p:txBody>
      </p:sp>
      <p:sp>
        <p:nvSpPr>
          <p:cNvPr id="33796" name="椭圆 17"/>
          <p:cNvSpPr/>
          <p:nvPr/>
        </p:nvSpPr>
        <p:spPr>
          <a:xfrm>
            <a:off x="7143750" y="-3698875"/>
            <a:ext cx="2185988" cy="2185988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 eaLnBrk="0" hangingPunct="0"/>
            <a:endParaRPr lang="zh-CN" altLang="en-US" dirty="0">
              <a:solidFill>
                <a:srgbClr val="FFFFFF"/>
              </a:solidFill>
              <a:latin typeface="Calibri" panose="020F0502020204030204" pitchFamily="2" charset="0"/>
              <a:ea typeface="SimSun" panose="02010600030101010101" pitchFamily="2" charset="-122"/>
            </a:endParaRPr>
          </a:p>
        </p:txBody>
      </p:sp>
      <p:pic>
        <p:nvPicPr>
          <p:cNvPr id="33797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225" y="2136775"/>
            <a:ext cx="3165475" cy="4197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3798" name="组合 32774"/>
          <p:cNvGrpSpPr/>
          <p:nvPr/>
        </p:nvGrpSpPr>
        <p:grpSpPr>
          <a:xfrm>
            <a:off x="2805113" y="2319338"/>
            <a:ext cx="1220787" cy="1185862"/>
            <a:chOff x="0" y="0"/>
            <a:chExt cx="2424112" cy="2424112"/>
          </a:xfrm>
        </p:grpSpPr>
        <p:pic>
          <p:nvPicPr>
            <p:cNvPr id="33799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04182">
              <a:off x="0" y="0"/>
              <a:ext cx="2424112" cy="242411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3800" name="椭圆 8"/>
            <p:cNvSpPr/>
            <p:nvPr/>
          </p:nvSpPr>
          <p:spPr>
            <a:xfrm>
              <a:off x="419254" y="392660"/>
              <a:ext cx="1585604" cy="1638792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 eaLnBrk="0" hangingPunct="0"/>
              <a:r>
                <a:rPr lang="en-US" altLang="zh-CN" sz="6600" b="1" dirty="0">
                  <a:solidFill>
                    <a:srgbClr val="2D9C39"/>
                  </a:solidFill>
                  <a:latin typeface="Chaparral Pro" pitchFamily="2" charset="0"/>
                  <a:ea typeface="DFPOP1-W9" pitchFamily="1" charset="-128"/>
                </a:rPr>
                <a:t>3</a:t>
              </a:r>
              <a:endParaRPr lang="zh-CN" altLang="en-US" sz="6600" b="1" dirty="0">
                <a:solidFill>
                  <a:srgbClr val="2D9C39"/>
                </a:solidFill>
                <a:latin typeface="Chaparral Pro" pitchFamily="2" charset="0"/>
                <a:ea typeface="DFPOP1-W9" pitchFamily="1" charset="-128"/>
              </a:endParaRPr>
            </a:p>
          </p:txBody>
        </p:sp>
      </p:grp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3958</Words>
  <Application>WPS Presentation</Application>
  <PresentationFormat>宽屏</PresentationFormat>
  <Paragraphs>211</Paragraphs>
  <Slides>18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45" baseType="lpstr">
      <vt:lpstr>Arial</vt:lpstr>
      <vt:lpstr>SimSun</vt:lpstr>
      <vt:lpstr>Wingdings</vt:lpstr>
      <vt:lpstr>Calibri</vt:lpstr>
      <vt:lpstr>Chaparral Pro</vt:lpstr>
      <vt:lpstr>Segoe Print</vt:lpstr>
      <vt:lpstr>DFPOP1-W9</vt:lpstr>
      <vt:lpstr>Microsoft YaHei</vt:lpstr>
      <vt:lpstr>Bodoni MT Black</vt:lpstr>
      <vt:lpstr>Arial Unicode MS</vt:lpstr>
      <vt:lpstr>Calibri Light</vt:lpstr>
      <vt:lpstr>Yu Gothic</vt:lpstr>
      <vt:lpstr>Times New Roman</vt:lpstr>
      <vt:lpstr>Office 主题</vt:lpstr>
      <vt:lpstr>1_Office 主题</vt:lpstr>
      <vt:lpstr>2_Office 主题</vt:lpstr>
      <vt:lpstr>3_Office 主题</vt:lpstr>
      <vt:lpstr>4_Office 主题</vt:lpstr>
      <vt:lpstr>5_Office 主题</vt:lpstr>
      <vt:lpstr>6_Office 主题</vt:lpstr>
      <vt:lpstr>7_Office 主题</vt:lpstr>
      <vt:lpstr>8_Office 主题</vt:lpstr>
      <vt:lpstr>9_Office 主题</vt:lpstr>
      <vt:lpstr>10_Office 主题</vt:lpstr>
      <vt:lpstr>Word.Document.8</vt:lpstr>
      <vt:lpstr>Word.Document.8</vt:lpstr>
      <vt:lpstr>Word.Document.8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向阳花儿</dc:creator>
  <cp:lastModifiedBy>alan.rijnders</cp:lastModifiedBy>
  <cp:revision>149</cp:revision>
  <dcterms:created xsi:type="dcterms:W3CDTF">2013-08-29T10:54:00Z</dcterms:created>
  <dcterms:modified xsi:type="dcterms:W3CDTF">2021-06-03T19:30:58Z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1033-11.2.0.10132</vt:lpwstr>
  </property>
</Properties>
</file>

<file path=docProps/thumbnail.jpeg>
</file>